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92" r:id="rId5"/>
    <p:sldMasterId id="2147483707" r:id="rId6"/>
    <p:sldMasterId id="2147483722" r:id="rId7"/>
    <p:sldMasterId id="2147483736" r:id="rId8"/>
    <p:sldMasterId id="2147483749" r:id="rId9"/>
    <p:sldMasterId id="2147483769" r:id="rId10"/>
  </p:sldMasterIdLst>
  <p:notesMasterIdLst>
    <p:notesMasterId r:id="rId23"/>
  </p:notesMasterIdLst>
  <p:sldIdLst>
    <p:sldId id="256" r:id="rId11"/>
    <p:sldId id="1144" r:id="rId12"/>
    <p:sldId id="2685" r:id="rId13"/>
    <p:sldId id="2687" r:id="rId14"/>
    <p:sldId id="2689" r:id="rId15"/>
    <p:sldId id="2682" r:id="rId16"/>
    <p:sldId id="2686" r:id="rId17"/>
    <p:sldId id="2683" r:id="rId18"/>
    <p:sldId id="511" r:id="rId19"/>
    <p:sldId id="2690" r:id="rId20"/>
    <p:sldId id="353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AB8"/>
    <a:srgbClr val="202F78"/>
    <a:srgbClr val="F5F5F5"/>
    <a:srgbClr val="3B3838"/>
    <a:srgbClr val="FF7900"/>
    <a:srgbClr val="FFE4CC"/>
    <a:srgbClr val="F0EDED"/>
    <a:srgbClr val="E55100"/>
    <a:srgbClr val="8892D7"/>
    <a:srgbClr val="AE0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C87EC-5B64-4B47-928B-13AD356F6E0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BD6B2-154C-AB42-99F7-1793E8AF5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BD6B2-154C-AB42-99F7-1793E8AF5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41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BD6B2-154C-AB42-99F7-1793E8AF5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18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A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71"/>
          <a:stretch/>
        </p:blipFill>
        <p:spPr>
          <a:xfrm rot="5400000">
            <a:off x="7330842" y="1627361"/>
            <a:ext cx="5826684" cy="3895631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D9F49EF-F8DF-2141-A9B7-3262A89E2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881" y="1871663"/>
            <a:ext cx="8579919" cy="2691127"/>
          </a:xfrm>
          <a:prstGeom prst="rect">
            <a:avLst/>
          </a:prstGeom>
        </p:spPr>
        <p:txBody>
          <a:bodyPr anchor="b"/>
          <a:lstStyle>
            <a:lvl1pPr>
              <a:defRPr lang="fi-FI" sz="56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Kirjoita lyhyt ja kuvaileva otsikko tähän kohtaan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tekstiä A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9D0CDEA-6C58-5341-A141-2EE9958DD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6999" y="-2326342"/>
            <a:ext cx="6858001" cy="11510682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1872" y="2324172"/>
            <a:ext cx="8548255" cy="22096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buFontTx/>
              <a:buNone/>
              <a:defRPr lang="en-US" sz="3200" b="1" i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90364" y="1427163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85323" y="5049838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3" y="550334"/>
            <a:ext cx="5724525" cy="4355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Kirjoita otsikko tähän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97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549275"/>
            <a:ext cx="5736890" cy="57594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5" y="2463801"/>
            <a:ext cx="2689225" cy="38449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lang="en-US" sz="12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/>
              <a:t>Quis autem vel eum iure reprehenderit qui in ea voluptate velit esse quam nihil molestiae consequatur, vel illum qui dolorem eum fugiat quo voluptas nulla pariatur?</a:t>
            </a:r>
          </a:p>
          <a:p>
            <a:pPr lvl="0"/>
            <a:r>
              <a:rPr lang="fi-FI"/>
              <a:t>Ut enim ad minima veniam, quis nostrum exercitationem ullam corporis impedit quo.</a:t>
            </a:r>
          </a:p>
          <a:p>
            <a:pPr lvl="0"/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57172" y="549275"/>
            <a:ext cx="5724525" cy="4355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Kirjoita otsikko tähän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216275" y="2463801"/>
            <a:ext cx="2689225" cy="38449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lang="en-US" sz="12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/>
              <a:t>Quis autem vel eum iure reprehenderit qui in ea voluptate velit esse quam nihil molestiae consequatur, vel illum qui dolorem eum fugiat quo voluptas nulla pariatur?</a:t>
            </a:r>
          </a:p>
          <a:p>
            <a:pPr lvl="0"/>
            <a:r>
              <a:rPr lang="fi-FI"/>
              <a:t>Ut enim ad minima veniam, quis nostrum exercitationem ullam corporis impedit quo.</a:t>
            </a:r>
          </a:p>
          <a:p>
            <a:pPr lvl="0"/>
            <a:endParaRPr lang="fi-FI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1460" y="1808164"/>
            <a:ext cx="2689225" cy="360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/>
              <a:t>Väliotsikko 1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216274" y="1808164"/>
            <a:ext cx="2689225" cy="360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/>
              <a:t>Väliotsikko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381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97EEC7-4BDA-C04D-BA2C-8FC044F1B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281" r="19281"/>
          <a:stretch/>
        </p:blipFill>
        <p:spPr>
          <a:xfrm rot="16200000">
            <a:off x="2661958" y="-2326342"/>
            <a:ext cx="6858001" cy="11510682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1872" y="2324172"/>
            <a:ext cx="8548255" cy="22096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buFontTx/>
              <a:buNone/>
              <a:defRPr lang="en-US" sz="3200" b="1" i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/>
              <a:t>Lorem ipsum dolor sit amet, consectetur adipiscing elit, sed do eiusmod tempor incididunt ut labore et dolore magna aliqua.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85323" y="1427163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/>
              <a:t>Lorem ipsum dolor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85323" y="5049838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/>
              <a:t>Temporibus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174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8541-60C9-42A2-8392-FF12533A6B7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8" y="731520"/>
            <a:ext cx="11491383" cy="352213"/>
          </a:xfrm>
        </p:spPr>
        <p:txBody>
          <a:bodyPr/>
          <a:lstStyle>
            <a:lvl1pPr>
              <a:defRPr sz="3200" b="0" cap="all" spc="-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i-FI"/>
              <a:t>CLICK TO EDIT SUBTITLES</a:t>
            </a:r>
          </a:p>
        </p:txBody>
      </p:sp>
    </p:spTree>
    <p:extLst>
      <p:ext uri="{BB962C8B-B14F-4D97-AF65-F5344CB8AC3E}">
        <p14:creationId xmlns:p14="http://schemas.microsoft.com/office/powerpoint/2010/main" val="22229408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F4A89-354C-4EEA-BE85-BF1A73BA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619A1-6F11-48C5-AD28-9DF9D287430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3D1A4-2F7C-4DA2-9881-071D9859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21B09-4918-42E9-ACFD-0841B67C0375}" type="datetimeFigureOut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17.2.2021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9508A-85D3-4B1D-B9BF-C280347C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7776-4EF9-4101-8547-24AE5A71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2DEDD-8EF0-49B6-89B0-E230641C45A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9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tekstiä B"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C7B28B8-30FE-E547-917F-9E11F2343A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2820210" cy="317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B586F4-9E1A-E345-9D22-D255F3416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6171" y="-1"/>
            <a:ext cx="4995830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85323" y="5049838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rgbClr val="FF79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1872" y="2324172"/>
            <a:ext cx="8548255" cy="22096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buFontTx/>
              <a:buNone/>
              <a:defRPr lang="en-US" sz="3200" b="1" i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71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2774378"/>
            <a:ext cx="8537622" cy="1260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200"/>
              </a:lnSpc>
              <a:buFontTx/>
              <a:buNone/>
              <a:defRPr sz="56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Aikaa ihmisille</a:t>
            </a:r>
            <a:endParaRPr lang="en-US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75" y="6313380"/>
            <a:ext cx="796925" cy="3376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opetus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7CF48E2-4282-4E02-AD7D-66A22384E5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1272" y="1954713"/>
            <a:ext cx="6148541" cy="26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84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A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71"/>
          <a:stretch/>
        </p:blipFill>
        <p:spPr>
          <a:xfrm rot="5400000">
            <a:off x="7330842" y="1627361"/>
            <a:ext cx="5826684" cy="3895631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D9F49EF-F8DF-2141-A9B7-3262A89E2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881" y="1871663"/>
            <a:ext cx="8579919" cy="2691127"/>
          </a:xfrm>
          <a:prstGeom prst="rect">
            <a:avLst/>
          </a:prstGeom>
        </p:spPr>
        <p:txBody>
          <a:bodyPr anchor="b"/>
          <a:lstStyle>
            <a:lvl1pPr>
              <a:defRPr lang="fi-FI" sz="56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Kirjoita lyhyt ja kuvaileva otsikko tähän kohtaan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0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B">
    <p:bg>
      <p:bgPr>
        <a:solidFill>
          <a:srgbClr val="F0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53025" y="1519024"/>
            <a:ext cx="6649302" cy="4028649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A2EC7B60-7769-C844-8323-5048354B4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881" y="1871663"/>
            <a:ext cx="8579919" cy="2691127"/>
          </a:xfrm>
          <a:prstGeom prst="rect">
            <a:avLst/>
          </a:prstGeom>
        </p:spPr>
        <p:txBody>
          <a:bodyPr anchor="b"/>
          <a:lstStyle>
            <a:lvl1pPr>
              <a:defRPr lang="fi-FI" sz="56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Kirjoita lyhyt ja kuvaileva otsikko tähän kohtaan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29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/>
          </p:nvPr>
        </p:nvSpPr>
        <p:spPr>
          <a:xfrm>
            <a:off x="838200" y="1828272"/>
            <a:ext cx="10515600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840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 hasCustomPrompt="1"/>
          </p:nvPr>
        </p:nvSpPr>
        <p:spPr>
          <a:xfrm>
            <a:off x="838200" y="1828272"/>
            <a:ext cx="10515600" cy="4343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26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/>
          </p:nvPr>
        </p:nvSpPr>
        <p:spPr>
          <a:xfrm>
            <a:off x="838200" y="1828272"/>
            <a:ext cx="5173133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Sisällön paikkamerkki 3"/>
          <p:cNvSpPr>
            <a:spLocks noGrp="1"/>
          </p:cNvSpPr>
          <p:nvPr>
            <p:ph sz="quarter" idx="12"/>
          </p:nvPr>
        </p:nvSpPr>
        <p:spPr>
          <a:xfrm>
            <a:off x="6180667" y="1828272"/>
            <a:ext cx="5173133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525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vu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15975" y="4967720"/>
            <a:ext cx="4948091" cy="11886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474211" y="4967720"/>
            <a:ext cx="4879590" cy="11886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1400" b="0" i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828677"/>
            <a:ext cx="4925866" cy="3585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471035" y="1827573"/>
            <a:ext cx="4882765" cy="3200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8"/>
          </p:nvPr>
        </p:nvSpPr>
        <p:spPr>
          <a:xfrm>
            <a:off x="838200" y="2308225"/>
            <a:ext cx="4925866" cy="25828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1" name="Sisällön paikkamerkki 3"/>
          <p:cNvSpPr>
            <a:spLocks noGrp="1"/>
          </p:cNvSpPr>
          <p:nvPr>
            <p:ph sz="quarter" idx="19"/>
          </p:nvPr>
        </p:nvSpPr>
        <p:spPr>
          <a:xfrm>
            <a:off x="6471034" y="2308657"/>
            <a:ext cx="4882765" cy="25828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3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4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6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B">
    <p:bg>
      <p:bgPr>
        <a:solidFill>
          <a:srgbClr val="F0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53025" y="1519024"/>
            <a:ext cx="6649302" cy="4028649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A2EC7B60-7769-C844-8323-5048354B4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881" y="1871663"/>
            <a:ext cx="8579919" cy="2691127"/>
          </a:xfrm>
          <a:prstGeom prst="rect">
            <a:avLst/>
          </a:prstGeom>
        </p:spPr>
        <p:txBody>
          <a:bodyPr anchor="b"/>
          <a:lstStyle>
            <a:lvl1pPr>
              <a:defRPr lang="fi-FI" sz="56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Kirjoita lyhyt ja kuvaileva otsikko tähän kohtaan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sisältökohdetta, sivu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44903" y="1862138"/>
            <a:ext cx="5008897" cy="360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Klikkaa</a:t>
            </a:r>
            <a:r>
              <a:rPr lang="en-US" dirty="0"/>
              <a:t> ja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44903" y="2393950"/>
            <a:ext cx="5008897" cy="39147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600"/>
              </a:lnSpc>
              <a:buFont typeface="Arial" charset="0"/>
              <a:buChar char="•"/>
              <a:defRPr lang="en-US" sz="1800" b="0" i="0" smtClean="0">
                <a:effectLst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7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5"/>
          </p:nvPr>
        </p:nvSpPr>
        <p:spPr>
          <a:xfrm>
            <a:off x="838200" y="1862138"/>
            <a:ext cx="5367338" cy="444658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68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 hasCustomPrompt="1"/>
          </p:nvPr>
        </p:nvSpPr>
        <p:spPr>
          <a:xfrm>
            <a:off x="533399" y="2796118"/>
            <a:ext cx="11006667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Kirjoita teksti tähän</a:t>
            </a:r>
            <a:endParaRPr lang="en-GB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75" y="6313380"/>
            <a:ext cx="796925" cy="3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12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llinen 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2730764"/>
            <a:ext cx="10515600" cy="54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081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tekstiä A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9D0CDEA-6C58-5341-A141-2EE9958DD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6999" y="-2326342"/>
            <a:ext cx="6858001" cy="11510682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1872" y="2324172"/>
            <a:ext cx="8548255" cy="22096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buFontTx/>
              <a:buNone/>
              <a:defRPr lang="en-US" sz="3200" b="1" i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90364" y="1427163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85323" y="5049838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65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tekstiä B"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C7B28B8-30FE-E547-917F-9E11F2343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2820210" cy="317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B586F4-9E1A-E345-9D22-D255F3416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6171" y="-1"/>
            <a:ext cx="4995830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85323" y="5049838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rgbClr val="FF79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1872" y="2324172"/>
            <a:ext cx="8548255" cy="22096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buFontTx/>
              <a:buNone/>
              <a:defRPr lang="en-US" sz="3200" b="1" i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28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2774378"/>
            <a:ext cx="8537622" cy="1260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200"/>
              </a:lnSpc>
              <a:buFontTx/>
              <a:buNone/>
              <a:defRPr sz="56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dirty="0"/>
              <a:t>Aikaa ihmisille</a:t>
            </a:r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75" y="6313380"/>
            <a:ext cx="796925" cy="3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18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5" y="451832"/>
            <a:ext cx="10531067" cy="674603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36" y="1417984"/>
            <a:ext cx="10531065" cy="4493239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FCD1-54C9-439A-AC08-0D8CAAD41EDC}" type="datetime1">
              <a:rPr lang="fi-FI" smtClean="0"/>
              <a:t>17.2.2021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Oy</a:t>
            </a:r>
            <a:r>
              <a:rPr lang="en-US"/>
              <a:t> Apotti Ab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80825" y="6334123"/>
            <a:ext cx="898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31E2-51BB-428E-AA73-A6032763D75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7284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6DAC41-7144-B04B-8D21-D5ADF4EDF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7861434" y="1978158"/>
            <a:ext cx="5541698" cy="311943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1" y="549275"/>
            <a:ext cx="5724525" cy="4355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1731964"/>
            <a:ext cx="11449050" cy="457676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600"/>
              </a:lnSpc>
              <a:buFont typeface="Arial" charset="0"/>
              <a:buChar char="•"/>
              <a:defRPr lang="en-US" sz="18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 b="0" i="0">
                <a:latin typeface="+mn-lt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1"/>
            <a:r>
              <a:rPr lang="en-US" err="1"/>
              <a:t>Consecturur</a:t>
            </a:r>
            <a:r>
              <a:rPr lang="en-US"/>
              <a:t> </a:t>
            </a:r>
            <a:r>
              <a:rPr lang="en-US" err="1"/>
              <a:t>proensa</a:t>
            </a:r>
            <a:r>
              <a:rPr lang="en-US"/>
              <a:t> lorem sector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1"/>
            <a:r>
              <a:rPr lang="en-US" err="1"/>
              <a:t>Consecturur</a:t>
            </a:r>
            <a:r>
              <a:rPr lang="en-US"/>
              <a:t> </a:t>
            </a:r>
            <a:r>
              <a:rPr lang="en-US" err="1"/>
              <a:t>proensa</a:t>
            </a:r>
            <a:r>
              <a:rPr lang="en-US"/>
              <a:t> lorem </a:t>
            </a:r>
            <a:r>
              <a:rPr lang="en-US" err="1"/>
              <a:t>sectur</a:t>
            </a:r>
            <a:endParaRPr lang="en-US"/>
          </a:p>
          <a:p>
            <a:pPr lvl="1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45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A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71"/>
          <a:stretch/>
        </p:blipFill>
        <p:spPr>
          <a:xfrm rot="5400000">
            <a:off x="7330842" y="1627361"/>
            <a:ext cx="5826684" cy="3895631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D9F49EF-F8DF-2141-A9B7-3262A89E2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881" y="1871663"/>
            <a:ext cx="8579919" cy="2691127"/>
          </a:xfrm>
          <a:prstGeom prst="rect">
            <a:avLst/>
          </a:prstGeom>
        </p:spPr>
        <p:txBody>
          <a:bodyPr anchor="b"/>
          <a:lstStyle>
            <a:lvl1pPr>
              <a:defRPr lang="fi-FI" sz="56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Kirjoita lyhyt ja kuvaileva otsikko tähän kohtaan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0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B">
    <p:bg>
      <p:bgPr>
        <a:solidFill>
          <a:srgbClr val="F0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53025" y="1519024"/>
            <a:ext cx="6649302" cy="4028649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A2EC7B60-7769-C844-8323-5048354B4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881" y="1871663"/>
            <a:ext cx="8579919" cy="2691127"/>
          </a:xfrm>
          <a:prstGeom prst="rect">
            <a:avLst/>
          </a:prstGeom>
        </p:spPr>
        <p:txBody>
          <a:bodyPr anchor="b"/>
          <a:lstStyle>
            <a:lvl1pPr>
              <a:defRPr lang="fi-FI" sz="56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Kirjoita lyhyt ja kuvaileva otsikko tähän kohtaan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4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/>
          </p:nvPr>
        </p:nvSpPr>
        <p:spPr>
          <a:xfrm>
            <a:off x="838200" y="1828272"/>
            <a:ext cx="10515600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/>
          </p:nvPr>
        </p:nvSpPr>
        <p:spPr>
          <a:xfrm>
            <a:off x="838200" y="1828272"/>
            <a:ext cx="10515600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265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 hasCustomPrompt="1"/>
          </p:nvPr>
        </p:nvSpPr>
        <p:spPr>
          <a:xfrm>
            <a:off x="838200" y="1828272"/>
            <a:ext cx="10515600" cy="4343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7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/>
          </p:nvPr>
        </p:nvSpPr>
        <p:spPr>
          <a:xfrm>
            <a:off x="838200" y="1828272"/>
            <a:ext cx="5173133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Sisällön paikkamerkki 3"/>
          <p:cNvSpPr>
            <a:spLocks noGrp="1"/>
          </p:cNvSpPr>
          <p:nvPr>
            <p:ph sz="quarter" idx="12"/>
          </p:nvPr>
        </p:nvSpPr>
        <p:spPr>
          <a:xfrm>
            <a:off x="6180667" y="1828272"/>
            <a:ext cx="5173133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866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vu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15975" y="4967720"/>
            <a:ext cx="4948091" cy="11886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474211" y="4967720"/>
            <a:ext cx="4879590" cy="11886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1400" b="0" i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828677"/>
            <a:ext cx="4925866" cy="3585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471035" y="1827573"/>
            <a:ext cx="4882765" cy="3200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8"/>
          </p:nvPr>
        </p:nvSpPr>
        <p:spPr>
          <a:xfrm>
            <a:off x="838200" y="2308225"/>
            <a:ext cx="4925866" cy="25828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1" name="Sisällön paikkamerkki 3"/>
          <p:cNvSpPr>
            <a:spLocks noGrp="1"/>
          </p:cNvSpPr>
          <p:nvPr>
            <p:ph sz="quarter" idx="19"/>
          </p:nvPr>
        </p:nvSpPr>
        <p:spPr>
          <a:xfrm>
            <a:off x="6471034" y="2308657"/>
            <a:ext cx="4882765" cy="25828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3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14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32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sisältökohdetta, sivu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44903" y="1862138"/>
            <a:ext cx="5008897" cy="360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Klikkaa</a:t>
            </a:r>
            <a:r>
              <a:rPr lang="en-US" dirty="0"/>
              <a:t> ja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44903" y="2393950"/>
            <a:ext cx="5008897" cy="39147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600"/>
              </a:lnSpc>
              <a:buFont typeface="Arial" charset="0"/>
              <a:buChar char="•"/>
              <a:defRPr lang="en-US" sz="1800" b="0" i="0" smtClean="0">
                <a:effectLst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7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5"/>
          </p:nvPr>
        </p:nvSpPr>
        <p:spPr>
          <a:xfrm>
            <a:off x="838200" y="1862138"/>
            <a:ext cx="5367338" cy="444658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8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 hasCustomPrompt="1"/>
          </p:nvPr>
        </p:nvSpPr>
        <p:spPr>
          <a:xfrm>
            <a:off x="533399" y="2796118"/>
            <a:ext cx="11006667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Kirjoita teksti tähän</a:t>
            </a:r>
            <a:endParaRPr lang="en-GB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75" y="6313380"/>
            <a:ext cx="796925" cy="3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30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llinen 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2730764"/>
            <a:ext cx="10515600" cy="54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170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tekstiä A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9D0CDEA-6C58-5341-A141-2EE9958DD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6999" y="-2326342"/>
            <a:ext cx="6858001" cy="11510682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1872" y="2324172"/>
            <a:ext cx="8548255" cy="22096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buFontTx/>
              <a:buNone/>
              <a:defRPr lang="en-US" sz="3200" b="1" i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90364" y="1427163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85323" y="5049838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310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tekstiä B"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C7B28B8-30FE-E547-917F-9E11F2343A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2820210" cy="317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B586F4-9E1A-E345-9D22-D255F3416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6171" y="-1"/>
            <a:ext cx="4995830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85323" y="5049838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rgbClr val="FF79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1872" y="2324172"/>
            <a:ext cx="8548255" cy="22096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buFontTx/>
              <a:buNone/>
              <a:defRPr lang="en-US" sz="3200" b="1" i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74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2774378"/>
            <a:ext cx="8537622" cy="1260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200"/>
              </a:lnSpc>
              <a:buFontTx/>
              <a:buNone/>
              <a:defRPr sz="56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dirty="0"/>
              <a:t>Aikaa ihmisille</a:t>
            </a:r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75" y="6313380"/>
            <a:ext cx="796925" cy="3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5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 hasCustomPrompt="1"/>
          </p:nvPr>
        </p:nvSpPr>
        <p:spPr>
          <a:xfrm>
            <a:off x="838200" y="1828272"/>
            <a:ext cx="10515600" cy="4343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11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3" y="550334"/>
            <a:ext cx="5724525" cy="4355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91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6DAC41-7144-B04B-8D21-D5ADF4EDF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7861434" y="1978158"/>
            <a:ext cx="5541698" cy="311943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1" y="549275"/>
            <a:ext cx="5724525" cy="4355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1731964"/>
            <a:ext cx="11449050" cy="457676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600"/>
              </a:lnSpc>
              <a:buFont typeface="Arial" charset="0"/>
              <a:buChar char="•"/>
              <a:defRPr lang="en-US" sz="18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 b="0" i="0">
                <a:latin typeface="+mn-lt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pPr lvl="1"/>
            <a:r>
              <a:rPr lang="en-US" dirty="0" err="1"/>
              <a:t>Consecturur</a:t>
            </a:r>
            <a:r>
              <a:rPr lang="en-US" dirty="0"/>
              <a:t> </a:t>
            </a:r>
            <a:r>
              <a:rPr lang="en-US" dirty="0" err="1"/>
              <a:t>proensa</a:t>
            </a:r>
            <a:r>
              <a:rPr lang="en-US" dirty="0"/>
              <a:t> lorem sector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pPr lvl="1"/>
            <a:r>
              <a:rPr lang="en-US" dirty="0" err="1"/>
              <a:t>Consecturur</a:t>
            </a:r>
            <a:r>
              <a:rPr lang="en-US" dirty="0"/>
              <a:t> </a:t>
            </a:r>
            <a:r>
              <a:rPr lang="en-US" dirty="0" err="1"/>
              <a:t>proensa</a:t>
            </a:r>
            <a:r>
              <a:rPr lang="en-US" dirty="0"/>
              <a:t> lorem </a:t>
            </a:r>
            <a:r>
              <a:rPr lang="en-US" dirty="0" err="1"/>
              <a:t>sectur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83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A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71"/>
          <a:stretch/>
        </p:blipFill>
        <p:spPr>
          <a:xfrm rot="5400000">
            <a:off x="7330842" y="1627361"/>
            <a:ext cx="5826684" cy="3895631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D9F49EF-F8DF-2141-A9B7-3262A89E2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881" y="1871663"/>
            <a:ext cx="8579919" cy="2691127"/>
          </a:xfrm>
          <a:prstGeom prst="rect">
            <a:avLst/>
          </a:prstGeom>
        </p:spPr>
        <p:txBody>
          <a:bodyPr anchor="b"/>
          <a:lstStyle>
            <a:lvl1pPr>
              <a:defRPr lang="fi-FI" sz="56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Kirjoita lyhyt ja kuvaileva otsikko tähän kohtaan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31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B">
    <p:bg>
      <p:bgPr>
        <a:solidFill>
          <a:srgbClr val="F0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53025" y="1519024"/>
            <a:ext cx="6649302" cy="4028649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A2EC7B60-7769-C844-8323-5048354B4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881" y="1871663"/>
            <a:ext cx="8579919" cy="2691127"/>
          </a:xfrm>
          <a:prstGeom prst="rect">
            <a:avLst/>
          </a:prstGeom>
        </p:spPr>
        <p:txBody>
          <a:bodyPr anchor="b"/>
          <a:lstStyle>
            <a:lvl1pPr>
              <a:defRPr lang="fi-FI" sz="56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Kirjoita lyhyt ja kuvaileva otsikko tähän kohtaan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04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/>
          </p:nvPr>
        </p:nvSpPr>
        <p:spPr>
          <a:xfrm>
            <a:off x="838200" y="1828272"/>
            <a:ext cx="10515600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122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 hasCustomPrompt="1"/>
          </p:nvPr>
        </p:nvSpPr>
        <p:spPr>
          <a:xfrm>
            <a:off x="838200" y="1828272"/>
            <a:ext cx="10515600" cy="4343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516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/>
          </p:nvPr>
        </p:nvSpPr>
        <p:spPr>
          <a:xfrm>
            <a:off x="838200" y="1828272"/>
            <a:ext cx="5173133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Sisällön paikkamerkki 3"/>
          <p:cNvSpPr>
            <a:spLocks noGrp="1"/>
          </p:cNvSpPr>
          <p:nvPr>
            <p:ph sz="quarter" idx="12"/>
          </p:nvPr>
        </p:nvSpPr>
        <p:spPr>
          <a:xfrm>
            <a:off x="6180667" y="1828272"/>
            <a:ext cx="5173133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183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vu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15975" y="4967720"/>
            <a:ext cx="4948091" cy="11886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474211" y="4967720"/>
            <a:ext cx="4879590" cy="11886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1400" b="0" i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828677"/>
            <a:ext cx="4925866" cy="3585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471035" y="1827573"/>
            <a:ext cx="4882765" cy="3200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8"/>
          </p:nvPr>
        </p:nvSpPr>
        <p:spPr>
          <a:xfrm>
            <a:off x="838200" y="2308225"/>
            <a:ext cx="4925866" cy="25828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1" name="Sisällön paikkamerkki 3"/>
          <p:cNvSpPr>
            <a:spLocks noGrp="1"/>
          </p:cNvSpPr>
          <p:nvPr>
            <p:ph sz="quarter" idx="19"/>
          </p:nvPr>
        </p:nvSpPr>
        <p:spPr>
          <a:xfrm>
            <a:off x="6471034" y="2308657"/>
            <a:ext cx="4882765" cy="25828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3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4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78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sisältökohdetta, sivu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44903" y="1862138"/>
            <a:ext cx="5008897" cy="360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Klikkaa</a:t>
            </a:r>
            <a:r>
              <a:rPr lang="en-US" dirty="0"/>
              <a:t> ja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44903" y="2393950"/>
            <a:ext cx="5008897" cy="39147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600"/>
              </a:lnSpc>
              <a:buFont typeface="Arial" charset="0"/>
              <a:buChar char="•"/>
              <a:defRPr lang="en-US" sz="1800" b="0" i="0" smtClean="0">
                <a:effectLst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7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5"/>
          </p:nvPr>
        </p:nvSpPr>
        <p:spPr>
          <a:xfrm>
            <a:off x="838200" y="1862138"/>
            <a:ext cx="5367338" cy="444658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04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 hasCustomPrompt="1"/>
          </p:nvPr>
        </p:nvSpPr>
        <p:spPr>
          <a:xfrm>
            <a:off x="533399" y="2796118"/>
            <a:ext cx="11006667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Kirjoita teksti tähän</a:t>
            </a:r>
            <a:endParaRPr lang="en-GB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75" y="6313380"/>
            <a:ext cx="796925" cy="3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6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/>
          </p:nvPr>
        </p:nvSpPr>
        <p:spPr>
          <a:xfrm>
            <a:off x="838200" y="1828272"/>
            <a:ext cx="5173133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Sisällön paikkamerkki 3"/>
          <p:cNvSpPr>
            <a:spLocks noGrp="1"/>
          </p:cNvSpPr>
          <p:nvPr>
            <p:ph sz="quarter" idx="12"/>
          </p:nvPr>
        </p:nvSpPr>
        <p:spPr>
          <a:xfrm>
            <a:off x="6180667" y="1828272"/>
            <a:ext cx="5173133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8095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llinen 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2730764"/>
            <a:ext cx="10515600" cy="54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114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tekstiä A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9D0CDEA-6C58-5341-A141-2EE9958DD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6999" y="-2326342"/>
            <a:ext cx="6858001" cy="11510682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1872" y="2324172"/>
            <a:ext cx="8548255" cy="22096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buFontTx/>
              <a:buNone/>
              <a:defRPr lang="en-US" sz="3200" b="1" i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90364" y="1427163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85323" y="5049838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92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tekstiä B"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C7B28B8-30FE-E547-917F-9E11F2343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2820210" cy="317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B586F4-9E1A-E345-9D22-D255F3416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6171" y="-1"/>
            <a:ext cx="4995830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85323" y="5049838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rgbClr val="FF79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1872" y="2324172"/>
            <a:ext cx="8548255" cy="22096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buFontTx/>
              <a:buNone/>
              <a:defRPr lang="en-US" sz="3200" b="1" i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55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2774378"/>
            <a:ext cx="8537622" cy="1260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200"/>
              </a:lnSpc>
              <a:buFontTx/>
              <a:buNone/>
              <a:defRPr sz="56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dirty="0"/>
              <a:t>Aikaa ihmisille</a:t>
            </a:r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75" y="6313380"/>
            <a:ext cx="796925" cy="3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92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3" y="550334"/>
            <a:ext cx="5724525" cy="4355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01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A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71"/>
          <a:stretch/>
        </p:blipFill>
        <p:spPr>
          <a:xfrm rot="5400000">
            <a:off x="7330842" y="1627361"/>
            <a:ext cx="5826684" cy="3895631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D9F49EF-F8DF-2141-A9B7-3262A89E2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881" y="1871663"/>
            <a:ext cx="8579919" cy="2691127"/>
          </a:xfrm>
          <a:prstGeom prst="rect">
            <a:avLst/>
          </a:prstGeom>
        </p:spPr>
        <p:txBody>
          <a:bodyPr anchor="b"/>
          <a:lstStyle>
            <a:lvl1pPr>
              <a:defRPr lang="fi-FI" sz="56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Kirjoita lyhyt ja kuvaileva otsikko tähän kohtaan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088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B">
    <p:bg>
      <p:bgPr>
        <a:solidFill>
          <a:srgbClr val="F0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53025" y="1519024"/>
            <a:ext cx="6649302" cy="4028649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A2EC7B60-7769-C844-8323-5048354B4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881" y="1871663"/>
            <a:ext cx="8579919" cy="2691127"/>
          </a:xfrm>
          <a:prstGeom prst="rect">
            <a:avLst/>
          </a:prstGeom>
        </p:spPr>
        <p:txBody>
          <a:bodyPr anchor="b"/>
          <a:lstStyle>
            <a:lvl1pPr>
              <a:defRPr lang="fi-FI" sz="56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Kirjoita lyhyt ja kuvaileva otsikko tähän kohtaan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498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/>
          </p:nvPr>
        </p:nvSpPr>
        <p:spPr>
          <a:xfrm>
            <a:off x="838200" y="1828272"/>
            <a:ext cx="10515600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25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 hasCustomPrompt="1"/>
          </p:nvPr>
        </p:nvSpPr>
        <p:spPr>
          <a:xfrm>
            <a:off x="838200" y="1828272"/>
            <a:ext cx="10515600" cy="4343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49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/>
          </p:nvPr>
        </p:nvSpPr>
        <p:spPr>
          <a:xfrm>
            <a:off x="838200" y="1828272"/>
            <a:ext cx="5173133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Sisällön paikkamerkki 3"/>
          <p:cNvSpPr>
            <a:spLocks noGrp="1"/>
          </p:cNvSpPr>
          <p:nvPr>
            <p:ph sz="quarter" idx="12"/>
          </p:nvPr>
        </p:nvSpPr>
        <p:spPr>
          <a:xfrm>
            <a:off x="6180667" y="1828272"/>
            <a:ext cx="5173133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93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vu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15975" y="4967720"/>
            <a:ext cx="4948091" cy="11886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474211" y="4967720"/>
            <a:ext cx="4879590" cy="11886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1400" b="0" i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828677"/>
            <a:ext cx="4925866" cy="3585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tarvittaessa</a:t>
            </a: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471035" y="1827573"/>
            <a:ext cx="4882765" cy="3200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tarvittaessa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8"/>
          </p:nvPr>
        </p:nvSpPr>
        <p:spPr>
          <a:xfrm>
            <a:off x="838200" y="2308225"/>
            <a:ext cx="4925866" cy="25828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1" name="Sisällön paikkamerkki 3"/>
          <p:cNvSpPr>
            <a:spLocks noGrp="1"/>
          </p:cNvSpPr>
          <p:nvPr>
            <p:ph sz="quarter" idx="19"/>
          </p:nvPr>
        </p:nvSpPr>
        <p:spPr>
          <a:xfrm>
            <a:off x="6471034" y="2308657"/>
            <a:ext cx="4882765" cy="25828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3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4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vu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15975" y="4967720"/>
            <a:ext cx="4948091" cy="11886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474211" y="4967720"/>
            <a:ext cx="4879590" cy="11886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1400" b="0" i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828677"/>
            <a:ext cx="4925866" cy="3585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471035" y="1827573"/>
            <a:ext cx="4882765" cy="3200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8"/>
          </p:nvPr>
        </p:nvSpPr>
        <p:spPr>
          <a:xfrm>
            <a:off x="838200" y="2308225"/>
            <a:ext cx="4925866" cy="25828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1" name="Sisällön paikkamerkki 3"/>
          <p:cNvSpPr>
            <a:spLocks noGrp="1"/>
          </p:cNvSpPr>
          <p:nvPr>
            <p:ph sz="quarter" idx="19"/>
          </p:nvPr>
        </p:nvSpPr>
        <p:spPr>
          <a:xfrm>
            <a:off x="6471034" y="2308657"/>
            <a:ext cx="4882765" cy="25828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3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4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266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sisältökohdetta, sivu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44903" y="1862138"/>
            <a:ext cx="5008897" cy="360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Klikkaa</a:t>
            </a:r>
            <a:r>
              <a:rPr lang="en-US" dirty="0"/>
              <a:t> ja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44903" y="2393950"/>
            <a:ext cx="5008897" cy="39147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600"/>
              </a:lnSpc>
              <a:buFont typeface="Arial" charset="0"/>
              <a:buChar char="•"/>
              <a:defRPr lang="en-US" sz="1800" b="0" i="0" smtClean="0">
                <a:effectLst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7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5"/>
          </p:nvPr>
        </p:nvSpPr>
        <p:spPr>
          <a:xfrm>
            <a:off x="838200" y="1862138"/>
            <a:ext cx="5367338" cy="44465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424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 hasCustomPrompt="1"/>
          </p:nvPr>
        </p:nvSpPr>
        <p:spPr>
          <a:xfrm>
            <a:off x="533399" y="2796118"/>
            <a:ext cx="11006667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Kirjoita teksti tähän</a:t>
            </a:r>
            <a:endParaRPr lang="en-GB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75" y="6313380"/>
            <a:ext cx="796925" cy="3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544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llinen 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2730764"/>
            <a:ext cx="10515600" cy="54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803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tekstiä A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9D0CDEA-6C58-5341-A141-2EE9958DD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6999" y="-2326342"/>
            <a:ext cx="6858001" cy="11510682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1872" y="2324172"/>
            <a:ext cx="8548255" cy="22096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buFontTx/>
              <a:buNone/>
              <a:defRPr lang="en-US" sz="3200" b="1" i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90364" y="1427163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85323" y="5049838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16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tekstiä B"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C7B28B8-30FE-E547-917F-9E11F2343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2820210" cy="317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B586F4-9E1A-E345-9D22-D255F3416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6171" y="-1"/>
            <a:ext cx="4995830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85323" y="5049838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rgbClr val="FF79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1872" y="2324172"/>
            <a:ext cx="8548255" cy="22096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buFontTx/>
              <a:buNone/>
              <a:defRPr lang="en-US" sz="3200" b="1" i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912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7CF48E2-4282-4E02-AD7D-66A22384E5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1272" y="1954713"/>
            <a:ext cx="6148541" cy="26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4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A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t="41898" r="6271" b="-390"/>
          <a:stretch/>
        </p:blipFill>
        <p:spPr>
          <a:xfrm rot="5400000">
            <a:off x="7330842" y="1627361"/>
            <a:ext cx="5826684" cy="3895631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D9F49EF-F8DF-2141-A9B7-3262A89E2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881" y="1871663"/>
            <a:ext cx="8579919" cy="2691127"/>
          </a:xfrm>
          <a:prstGeom prst="rect">
            <a:avLst/>
          </a:prstGeom>
        </p:spPr>
        <p:txBody>
          <a:bodyPr anchor="b"/>
          <a:lstStyle>
            <a:lvl1pPr>
              <a:defRPr lang="fi-FI" sz="56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Kirjoita lyhyt ja kuvaileva otsikko tähän kohtaan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11C8E2D-CA2A-D542-ACE3-FED1C4DE26C4}"/>
              </a:ext>
            </a:extLst>
          </p:cNvPr>
          <p:cNvSpPr txBox="1">
            <a:spLocks/>
          </p:cNvSpPr>
          <p:nvPr userDrawn="1"/>
        </p:nvSpPr>
        <p:spPr>
          <a:xfrm>
            <a:off x="360881" y="5076141"/>
            <a:ext cx="5154613" cy="1260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Oy Apotti Ab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Turvallisuusluokittelu: luottamuksellinen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Dokumentin tila: 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työversio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/valmis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Päivämäärä: 16.6.2020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0746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B">
    <p:bg>
      <p:bgPr>
        <a:solidFill>
          <a:srgbClr val="F0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6"/>
          <a:stretch/>
        </p:blipFill>
        <p:spPr>
          <a:xfrm rot="5400000">
            <a:off x="6853025" y="1519024"/>
            <a:ext cx="6649302" cy="4028649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A2EC7B60-7769-C844-8323-5048354B4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881" y="1871663"/>
            <a:ext cx="8579919" cy="2691127"/>
          </a:xfrm>
          <a:prstGeom prst="rect">
            <a:avLst/>
          </a:prstGeom>
        </p:spPr>
        <p:txBody>
          <a:bodyPr anchor="b"/>
          <a:lstStyle>
            <a:lvl1pPr>
              <a:defRPr lang="fi-FI" sz="56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Kirjoita lyhyt ja kuvaileva otsikko tähän kohtaan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11C8E2D-CA2A-D542-ACE3-FED1C4DE26C4}"/>
              </a:ext>
            </a:extLst>
          </p:cNvPr>
          <p:cNvSpPr txBox="1">
            <a:spLocks/>
          </p:cNvSpPr>
          <p:nvPr userDrawn="1"/>
        </p:nvSpPr>
        <p:spPr>
          <a:xfrm>
            <a:off x="360881" y="5063361"/>
            <a:ext cx="5154613" cy="12301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Oy Apotti Ab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Laatija: Nimi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Turvallisuusluokittelu: julkinen/rajoitettu/luottamuksellinen/salainen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Dokumentin tila: työversio/valmis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Päivämäärä: DD.MM.YYYY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2884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 hasCustomPrompt="1"/>
          </p:nvPr>
        </p:nvSpPr>
        <p:spPr>
          <a:xfrm>
            <a:off x="838200" y="1828272"/>
            <a:ext cx="10515600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Otsikon paikkamerkki 2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498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sisältökohdetta, sivu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44903" y="1862138"/>
            <a:ext cx="5008897" cy="360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err="1"/>
              <a:t>Klikkaa</a:t>
            </a:r>
            <a:r>
              <a:rPr lang="en-US"/>
              <a:t> ja </a:t>
            </a:r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väliotsikko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44903" y="2393950"/>
            <a:ext cx="5008897" cy="39147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600"/>
              </a:lnSpc>
              <a:buFont typeface="Arial" charset="0"/>
              <a:buChar char="•"/>
              <a:defRPr lang="en-US" sz="1800" b="0" i="0" smtClean="0">
                <a:effectLst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7" name="Otsikon paikkamerkki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5"/>
          </p:nvPr>
        </p:nvSpPr>
        <p:spPr>
          <a:xfrm>
            <a:off x="838200" y="1862138"/>
            <a:ext cx="5367338" cy="444658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 hasCustomPrompt="1"/>
          </p:nvPr>
        </p:nvSpPr>
        <p:spPr>
          <a:xfrm>
            <a:off x="838200" y="1828272"/>
            <a:ext cx="10515600" cy="4343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6" name="Otsikon paikkamerkki 2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857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 hasCustomPrompt="1"/>
          </p:nvPr>
        </p:nvSpPr>
        <p:spPr>
          <a:xfrm>
            <a:off x="838200" y="1828272"/>
            <a:ext cx="5173133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Otsikon paikkamerkki 2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6180667" y="1828272"/>
            <a:ext cx="5173133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53489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vu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15975" y="4967720"/>
            <a:ext cx="4948091" cy="11886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Kirjoita teksti tähän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474211" y="4967720"/>
            <a:ext cx="4879590" cy="11886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1400" b="0" i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Kirjoita teksti tähän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828677"/>
            <a:ext cx="4925866" cy="3585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Kirjoita väliotsikko tarvittaessa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471035" y="1827573"/>
            <a:ext cx="4882765" cy="3200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Kirjoita väliotsikko tarvittaessa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8" hasCustomPrompt="1"/>
          </p:nvPr>
        </p:nvSpPr>
        <p:spPr>
          <a:xfrm>
            <a:off x="838200" y="2308225"/>
            <a:ext cx="4925866" cy="25828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quarter" idx="19" hasCustomPrompt="1"/>
          </p:nvPr>
        </p:nvSpPr>
        <p:spPr>
          <a:xfrm>
            <a:off x="6471034" y="2308657"/>
            <a:ext cx="4882765" cy="25828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Otsikon paikkamerkki 2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4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53872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, sivu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44903" y="1862138"/>
            <a:ext cx="5008897" cy="360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Klikkaa ja kirjoita väliotsikko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44903" y="2393950"/>
            <a:ext cx="5008897" cy="39147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600"/>
              </a:lnSpc>
              <a:buFont typeface="Arial" charset="0"/>
              <a:buChar char="•"/>
              <a:defRPr lang="en-US" sz="1800" b="0" i="0" smtClean="0">
                <a:effectLst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i-FI"/>
              <a:t>Kirjoita teksti tähän</a:t>
            </a:r>
          </a:p>
        </p:txBody>
      </p:sp>
      <p:sp>
        <p:nvSpPr>
          <p:cNvPr id="7" name="Otsikon paikkamerkki 2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5" hasCustomPrompt="1"/>
          </p:nvPr>
        </p:nvSpPr>
        <p:spPr>
          <a:xfrm>
            <a:off x="838200" y="1862138"/>
            <a:ext cx="5367338" cy="44465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1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80462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 hasCustomPrompt="1"/>
          </p:nvPr>
        </p:nvSpPr>
        <p:spPr>
          <a:xfrm>
            <a:off x="533399" y="2796118"/>
            <a:ext cx="11006667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teksti tähän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6313380"/>
            <a:ext cx="796925" cy="3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74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llinen 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on paikkamerkki 2"/>
          <p:cNvSpPr>
            <a:spLocks noGrp="1"/>
          </p:cNvSpPr>
          <p:nvPr>
            <p:ph type="title" hasCustomPrompt="1"/>
          </p:nvPr>
        </p:nvSpPr>
        <p:spPr>
          <a:xfrm>
            <a:off x="838200" y="2730764"/>
            <a:ext cx="10515600" cy="54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9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6755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tekstiä A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9D0CDEA-6C58-5341-A141-2EE9958DD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281" r="19281"/>
          <a:stretch/>
        </p:blipFill>
        <p:spPr>
          <a:xfrm rot="16200000">
            <a:off x="2666999" y="-2326342"/>
            <a:ext cx="6858001" cy="11510682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1872" y="2324172"/>
            <a:ext cx="8548255" cy="22096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buFontTx/>
              <a:buNone/>
              <a:defRPr lang="en-US" sz="3200" b="1" i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Kirjoita teksti tähän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90364" y="1427163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Kirjoita teksti tähän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85323" y="5049838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Kirjoita teksti tähän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17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, tekstiä B"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C7B28B8-30FE-E547-917F-9E11F2343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2820210" cy="317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B586F4-9E1A-E345-9D22-D255F3416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618"/>
          <a:stretch/>
        </p:blipFill>
        <p:spPr>
          <a:xfrm>
            <a:off x="7196171" y="-1"/>
            <a:ext cx="4995830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85323" y="5049838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rgbClr val="FF79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Kirjoita teksti tähän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1872" y="2324172"/>
            <a:ext cx="8548255" cy="22096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buFontTx/>
              <a:buNone/>
              <a:defRPr lang="en-US" sz="3200" b="1" i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Kirjoita teksti tähän</a:t>
            </a:r>
          </a:p>
        </p:txBody>
      </p:sp>
    </p:spTree>
    <p:extLst>
      <p:ext uri="{BB962C8B-B14F-4D97-AF65-F5344CB8AC3E}">
        <p14:creationId xmlns:p14="http://schemas.microsoft.com/office/powerpoint/2010/main" val="41600884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2774378"/>
            <a:ext cx="8537622" cy="1260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200"/>
              </a:lnSpc>
              <a:buFontTx/>
              <a:buNone/>
              <a:defRPr sz="56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Aikaa ihmisille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6313380"/>
            <a:ext cx="796925" cy="3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047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1" y="549275"/>
            <a:ext cx="5724525" cy="4355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Kirjoita otsikko tähän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371475" y="1808163"/>
            <a:ext cx="5724525" cy="4500562"/>
          </a:xfrm>
          <a:prstGeom prst="rect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44903" y="1731963"/>
            <a:ext cx="5487987" cy="360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Klikkaa ja kirjoita väliotsikko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45238" y="2438400"/>
            <a:ext cx="5475287" cy="387032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600"/>
              </a:lnSpc>
              <a:buFont typeface="Arial" charset="0"/>
              <a:buChar char="•"/>
              <a:defRPr lang="en-US" sz="18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i-FI"/>
              <a:t>Lorem ipsum dolor sit amet</a:t>
            </a:r>
          </a:p>
          <a:p>
            <a:pPr lvl="0"/>
            <a:r>
              <a:rPr lang="fi-FI"/>
              <a:t>Consecturur proensa lorem sectur</a:t>
            </a:r>
          </a:p>
          <a:p>
            <a:pPr lvl="0"/>
            <a:r>
              <a:rPr lang="fi-FI" b="0" i="0">
                <a:solidFill>
                  <a:srgbClr val="000000"/>
                </a:solidFill>
                <a:effectLst/>
                <a:latin typeface="Open Sans" charset="0"/>
              </a:rPr>
              <a:t>Nemo enim ipsam voluptatem quia voluptas sit aspernatur aut odit</a:t>
            </a:r>
          </a:p>
          <a:p>
            <a:pPr lvl="0"/>
            <a:r>
              <a:rPr lang="fi-FI" b="0" i="0">
                <a:solidFill>
                  <a:srgbClr val="000000"/>
                </a:solidFill>
                <a:effectLst/>
                <a:latin typeface="Open Sans" charset="0"/>
              </a:rPr>
              <a:t>Ut enim ad minima veniam, quis nostrum exercitationem ullam corporis suscipit laboriosam, nisi ut aliquid ex ea commodi consequatur</a:t>
            </a:r>
          </a:p>
          <a:p>
            <a:pPr lvl="0"/>
            <a:r>
              <a:rPr lang="fi-FI" b="0" i="0">
                <a:solidFill>
                  <a:srgbClr val="000000"/>
                </a:solidFill>
                <a:effectLst/>
                <a:latin typeface="Open Sans" charset="0"/>
              </a:rPr>
              <a:t>Excepteur sint occaecat cupidatat</a:t>
            </a:r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5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 hasCustomPrompt="1"/>
          </p:nvPr>
        </p:nvSpPr>
        <p:spPr>
          <a:xfrm>
            <a:off x="533399" y="2796118"/>
            <a:ext cx="11006667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teksti tähän</a:t>
            </a:r>
            <a:endParaRPr lang="en-GB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75" y="6313380"/>
            <a:ext cx="796925" cy="3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852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549275"/>
            <a:ext cx="5736890" cy="57594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5" y="2463801"/>
            <a:ext cx="2689225" cy="38449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lang="en-US" sz="12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/>
              <a:t>Quis autem vel eum iure reprehenderit qui in ea voluptate velit esse quam nihil molestiae consequatur, vel illum qui dolorem eum fugiat quo voluptas nulla pariatur?</a:t>
            </a:r>
          </a:p>
          <a:p>
            <a:pPr lvl="0"/>
            <a:r>
              <a:rPr lang="fi-FI"/>
              <a:t>Ut enim ad minima veniam, quis nostrum exercitationem ullam corporis impedit quo.</a:t>
            </a:r>
          </a:p>
          <a:p>
            <a:pPr lvl="0"/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57172" y="549275"/>
            <a:ext cx="5724525" cy="4355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Kirjoita otsikko tähän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216275" y="2463801"/>
            <a:ext cx="2689225" cy="38449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lang="en-US" sz="12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/>
              <a:t>Quis autem vel eum iure reprehenderit qui in ea voluptate velit esse quam nihil molestiae consequatur, vel illum qui dolorem eum fugiat quo voluptas nulla pariatur?</a:t>
            </a:r>
          </a:p>
          <a:p>
            <a:pPr lvl="0"/>
            <a:r>
              <a:rPr lang="fi-FI"/>
              <a:t>Ut enim ad minima veniam, quis nostrum exercitationem ullam corporis impedit quo.</a:t>
            </a:r>
          </a:p>
          <a:p>
            <a:pPr lvl="0"/>
            <a:endParaRPr lang="fi-FI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1460" y="1808164"/>
            <a:ext cx="2689225" cy="360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/>
              <a:t>Väliotsikko 1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216274" y="1808164"/>
            <a:ext cx="2689225" cy="360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/>
              <a:t>Väliotsikko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000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97EEC7-4BDA-C04D-BA2C-8FC044F1B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281" r="19281"/>
          <a:stretch/>
        </p:blipFill>
        <p:spPr>
          <a:xfrm rot="16200000">
            <a:off x="2661958" y="-2326342"/>
            <a:ext cx="6858001" cy="11510682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1872" y="2324172"/>
            <a:ext cx="8548255" cy="22096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buFontTx/>
              <a:buNone/>
              <a:defRPr lang="en-US" sz="3200" b="1" i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/>
              <a:t>Lorem ipsum dolor sit amet, consectetur adipiscing elit, sed do eiusmod tempor incididunt ut labore et dolore magna aliqua.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85323" y="1427163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/>
              <a:t>Lorem ipsum dolor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85323" y="5049838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/>
              <a:t>Temporibus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881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8" y="731520"/>
            <a:ext cx="11491383" cy="352213"/>
          </a:xfrm>
        </p:spPr>
        <p:txBody>
          <a:bodyPr/>
          <a:lstStyle>
            <a:lvl1pPr>
              <a:defRPr sz="3200" b="0" cap="all" spc="-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i-FI"/>
              <a:t>CLICK TO EDIT SUBTITLES</a:t>
            </a:r>
          </a:p>
        </p:txBody>
      </p:sp>
    </p:spTree>
    <p:extLst>
      <p:ext uri="{BB962C8B-B14F-4D97-AF65-F5344CB8AC3E}">
        <p14:creationId xmlns:p14="http://schemas.microsoft.com/office/powerpoint/2010/main" val="11237967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9D4E-328B-4B4F-8FD8-4EE2838B1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537DA-187F-4C95-9A9E-035135C75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67B47-B0B3-4E90-B564-BA718DEFE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11B83-E98F-49B5-BE24-6E498B42F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289EA-8C91-485F-8F8C-4F05BE8F3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B6D-2CC9-46AC-8A19-417CCD3B822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592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2000" y="431800"/>
            <a:ext cx="101880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61E2BE-5D49-4E8F-8493-530936905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0800" y="1332000"/>
            <a:ext cx="10188000" cy="4536000"/>
          </a:xfrm>
        </p:spPr>
        <p:txBody>
          <a:bodyPr numCol="2" spcCol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86311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separate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00" y="432000"/>
            <a:ext cx="101880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20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262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A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71"/>
          <a:stretch/>
        </p:blipFill>
        <p:spPr>
          <a:xfrm rot="5400000">
            <a:off x="7330842" y="1627361"/>
            <a:ext cx="5826684" cy="3895631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D9F49EF-F8DF-2141-A9B7-3262A89E2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881" y="1871663"/>
            <a:ext cx="8579919" cy="2691127"/>
          </a:xfrm>
          <a:prstGeom prst="rect">
            <a:avLst/>
          </a:prstGeom>
        </p:spPr>
        <p:txBody>
          <a:bodyPr anchor="b"/>
          <a:lstStyle>
            <a:lvl1pPr>
              <a:defRPr lang="fi-FI" sz="56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Kirjoita lyhyt ja kuvaileva otsikko tähän kohtaan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11C8E2D-CA2A-D542-ACE3-FED1C4DE26C4}"/>
              </a:ext>
            </a:extLst>
          </p:cNvPr>
          <p:cNvSpPr txBox="1">
            <a:spLocks/>
          </p:cNvSpPr>
          <p:nvPr userDrawn="1"/>
        </p:nvSpPr>
        <p:spPr>
          <a:xfrm>
            <a:off x="360881" y="5076141"/>
            <a:ext cx="5154613" cy="1260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2038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B">
    <p:bg>
      <p:bgPr>
        <a:solidFill>
          <a:srgbClr val="F0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853025" y="1519024"/>
            <a:ext cx="6649302" cy="4028649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A2EC7B60-7769-C844-8323-5048354B4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881" y="1871663"/>
            <a:ext cx="8579919" cy="2691127"/>
          </a:xfrm>
          <a:prstGeom prst="rect">
            <a:avLst/>
          </a:prstGeom>
        </p:spPr>
        <p:txBody>
          <a:bodyPr anchor="b"/>
          <a:lstStyle>
            <a:lvl1pPr>
              <a:defRPr lang="fi-FI" sz="56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Kirjoita lyhyt ja kuvaileva otsikko tähän kohtaan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11C8E2D-CA2A-D542-ACE3-FED1C4DE26C4}"/>
              </a:ext>
            </a:extLst>
          </p:cNvPr>
          <p:cNvSpPr txBox="1">
            <a:spLocks/>
          </p:cNvSpPr>
          <p:nvPr userDrawn="1"/>
        </p:nvSpPr>
        <p:spPr>
          <a:xfrm>
            <a:off x="360881" y="5063361"/>
            <a:ext cx="5154613" cy="12301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9830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 hasCustomPrompt="1"/>
          </p:nvPr>
        </p:nvSpPr>
        <p:spPr>
          <a:xfrm>
            <a:off x="838200" y="1828272"/>
            <a:ext cx="10515600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Otsikon paikkamerkki 2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E5B6D-2CC9-46AC-8A19-417CCD3B822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69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 hasCustomPrompt="1"/>
          </p:nvPr>
        </p:nvSpPr>
        <p:spPr>
          <a:xfrm>
            <a:off x="838200" y="1828272"/>
            <a:ext cx="10515600" cy="4343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6" name="Otsikon paikkamerkki 2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E5B6D-2CC9-46AC-8A19-417CCD3B822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3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llinen 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6" name="Otsikon paikkamerkki 2"/>
          <p:cNvSpPr>
            <a:spLocks noGrp="1"/>
          </p:cNvSpPr>
          <p:nvPr>
            <p:ph type="title"/>
          </p:nvPr>
        </p:nvSpPr>
        <p:spPr>
          <a:xfrm>
            <a:off x="838200" y="2730764"/>
            <a:ext cx="10515600" cy="54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93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1" hasCustomPrompt="1"/>
          </p:nvPr>
        </p:nvSpPr>
        <p:spPr>
          <a:xfrm>
            <a:off x="838200" y="1828272"/>
            <a:ext cx="5173133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Otsikon paikkamerkki 2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E5B6D-2CC9-46AC-8A19-417CCD3B822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6180667" y="1828272"/>
            <a:ext cx="5173133" cy="4343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25709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vu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15975" y="4967720"/>
            <a:ext cx="4948091" cy="11886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Kirjoita teksti tähän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474211" y="4967720"/>
            <a:ext cx="4879590" cy="11886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1400" b="0" i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Kirjoita teksti tähän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828677"/>
            <a:ext cx="4925866" cy="3585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Kirjoita väliotsikko tarvittaessa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471035" y="1827573"/>
            <a:ext cx="4882765" cy="3200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Kirjoita väliotsikko tarvittaessa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8" hasCustomPrompt="1"/>
          </p:nvPr>
        </p:nvSpPr>
        <p:spPr>
          <a:xfrm>
            <a:off x="838200" y="2308225"/>
            <a:ext cx="4925866" cy="25828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quarter" idx="19" hasCustomPrompt="1"/>
          </p:nvPr>
        </p:nvSpPr>
        <p:spPr>
          <a:xfrm>
            <a:off x="6471034" y="2308657"/>
            <a:ext cx="4882765" cy="25828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Otsikon paikkamerkki 2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E5B6D-2CC9-46AC-8A19-417CCD3B822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189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, sivu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44903" y="1862138"/>
            <a:ext cx="5008897" cy="360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Klikkaa ja kirjoita väliotsikko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44903" y="2393950"/>
            <a:ext cx="5008897" cy="39147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600"/>
              </a:lnSpc>
              <a:buFont typeface="Arial" charset="0"/>
              <a:buChar char="•"/>
              <a:defRPr lang="en-US" sz="1800" b="0" i="0" smtClean="0">
                <a:effectLst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i-FI"/>
              <a:t>Kirjoita teksti tähän</a:t>
            </a:r>
          </a:p>
        </p:txBody>
      </p:sp>
      <p:sp>
        <p:nvSpPr>
          <p:cNvPr id="7" name="Otsikon paikkamerkki 2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5" hasCustomPrompt="1"/>
          </p:nvPr>
        </p:nvSpPr>
        <p:spPr>
          <a:xfrm>
            <a:off x="838200" y="1862138"/>
            <a:ext cx="5367338" cy="44465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E5B6D-2CC9-46AC-8A19-417CCD3B822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261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 hasCustomPrompt="1"/>
          </p:nvPr>
        </p:nvSpPr>
        <p:spPr>
          <a:xfrm>
            <a:off x="533399" y="2796118"/>
            <a:ext cx="11006667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teksti tähän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6313380"/>
            <a:ext cx="796925" cy="3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705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llinen 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on paikkamerkki 2"/>
          <p:cNvSpPr>
            <a:spLocks noGrp="1"/>
          </p:cNvSpPr>
          <p:nvPr>
            <p:ph type="title" hasCustomPrompt="1"/>
          </p:nvPr>
        </p:nvSpPr>
        <p:spPr>
          <a:xfrm>
            <a:off x="838200" y="2730764"/>
            <a:ext cx="10515600" cy="54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E5B6D-2CC9-46AC-8A19-417CCD3B822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765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tekstiä A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9D0CDEA-6C58-5341-A141-2EE9958DD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281" r="19281"/>
          <a:stretch/>
        </p:blipFill>
        <p:spPr>
          <a:xfrm rot="16200000">
            <a:off x="2666999" y="-2326342"/>
            <a:ext cx="6858001" cy="11510682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1872" y="2324172"/>
            <a:ext cx="8548255" cy="22096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buFontTx/>
              <a:buNone/>
              <a:defRPr lang="en-US" sz="3200" b="1" i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Kirjoita teksti tähän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90364" y="1427163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Kirjoita teksti tähän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85323" y="5049838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Kirjoita teksti tähän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360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, tekstiä B"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C7B28B8-30FE-E547-917F-9E11F2343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2820210" cy="317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B586F4-9E1A-E345-9D22-D255F3416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618"/>
          <a:stretch/>
        </p:blipFill>
        <p:spPr>
          <a:xfrm>
            <a:off x="7196171" y="-1"/>
            <a:ext cx="4995830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85323" y="5049838"/>
            <a:ext cx="3421351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rgbClr val="FF79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Kirjoita teksti tähän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1872" y="2324172"/>
            <a:ext cx="8548255" cy="22096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buFontTx/>
              <a:buNone/>
              <a:defRPr lang="en-US" sz="3200" b="1" i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Kirjoita teksti tähän</a:t>
            </a:r>
          </a:p>
        </p:txBody>
      </p:sp>
    </p:spTree>
    <p:extLst>
      <p:ext uri="{BB962C8B-B14F-4D97-AF65-F5344CB8AC3E}">
        <p14:creationId xmlns:p14="http://schemas.microsoft.com/office/powerpoint/2010/main" val="21080299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2774378"/>
            <a:ext cx="8537622" cy="1260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200"/>
              </a:lnSpc>
              <a:buFontTx/>
              <a:buNone/>
              <a:defRPr sz="56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Aikaa ihmisille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6313380"/>
            <a:ext cx="796925" cy="3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894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1" y="549275"/>
            <a:ext cx="5724525" cy="4355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Kirjoita otsikko tähän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371475" y="1808163"/>
            <a:ext cx="5724525" cy="4500562"/>
          </a:xfrm>
          <a:prstGeom prst="rect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44903" y="1731963"/>
            <a:ext cx="5487987" cy="360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Klikkaa ja kirjoita väliotsikko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45238" y="2438400"/>
            <a:ext cx="5475287" cy="387032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600"/>
              </a:lnSpc>
              <a:buFont typeface="Arial" charset="0"/>
              <a:buChar char="•"/>
              <a:defRPr lang="en-US" sz="18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i-FI"/>
              <a:t>Lorem ipsum dolor sit amet</a:t>
            </a:r>
          </a:p>
          <a:p>
            <a:pPr lvl="0"/>
            <a:r>
              <a:rPr lang="fi-FI"/>
              <a:t>Consecturur proensa lorem sectur</a:t>
            </a:r>
          </a:p>
          <a:p>
            <a:pPr lvl="0"/>
            <a:r>
              <a:rPr lang="fi-FI" b="0" i="0">
                <a:solidFill>
                  <a:srgbClr val="000000"/>
                </a:solidFill>
                <a:effectLst/>
                <a:latin typeface="Open Sans" charset="0"/>
              </a:rPr>
              <a:t>Nemo enim ipsam voluptatem quia voluptas sit aspernatur aut odit</a:t>
            </a:r>
          </a:p>
          <a:p>
            <a:pPr lvl="0"/>
            <a:r>
              <a:rPr lang="fi-FI" b="0" i="0">
                <a:solidFill>
                  <a:srgbClr val="000000"/>
                </a:solidFill>
                <a:effectLst/>
                <a:latin typeface="Open Sans" charset="0"/>
              </a:rPr>
              <a:t>Ut enim ad minima veniam, quis nostrum exercitationem ullam corporis suscipit laboriosam, nisi ut aliquid ex ea commodi consequatur</a:t>
            </a:r>
          </a:p>
          <a:p>
            <a:pPr lvl="0"/>
            <a:r>
              <a:rPr lang="fi-FI" b="0" i="0">
                <a:solidFill>
                  <a:srgbClr val="000000"/>
                </a:solidFill>
                <a:effectLst/>
                <a:latin typeface="Open Sans" charset="0"/>
              </a:rPr>
              <a:t>Excepteur sint occaecat cupidatat</a:t>
            </a:r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989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FF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1872" y="2324172"/>
            <a:ext cx="8548255" cy="22096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buFontTx/>
              <a:buNone/>
              <a:defRPr lang="en-US" sz="3200" b="1" i="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/>
              <a:t>Lorem ipsum dolor sit amet, consectetur adipiscing elit, sed do eiusmod tempor incididunt ut labore et dolore magna aliqua.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1888"/>
            <a:ext cx="573024" cy="20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8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image" Target="../media/image22.emf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tags" Target="../tags/tag1.xml"/><Relationship Id="rId27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  <p:sp>
        <p:nvSpPr>
          <p:cNvPr id="3" name="Otsikon paikkamerkki 2"/>
          <p:cNvSpPr>
            <a:spLocks noGrp="1"/>
          </p:cNvSpPr>
          <p:nvPr>
            <p:ph type="title"/>
          </p:nvPr>
        </p:nvSpPr>
        <p:spPr>
          <a:xfrm>
            <a:off x="838200" y="3577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06DAC41-7144-B04B-8D21-D5ADF4EDF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7861434" y="1978158"/>
            <a:ext cx="5541698" cy="31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63" r:id="rId3"/>
    <p:sldLayoutId id="2147483688" r:id="rId4"/>
    <p:sldLayoutId id="2147483686" r:id="rId5"/>
    <p:sldLayoutId id="2147483665" r:id="rId6"/>
    <p:sldLayoutId id="2147483667" r:id="rId7"/>
    <p:sldLayoutId id="2147483689" r:id="rId8"/>
    <p:sldLayoutId id="2147483687" r:id="rId9"/>
    <p:sldLayoutId id="2147483668" r:id="rId10"/>
    <p:sldLayoutId id="2147483690" r:id="rId11"/>
    <p:sldLayoutId id="2147483678" r:id="rId12"/>
    <p:sldLayoutId id="214748369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1366" userDrawn="1">
          <p15:clr>
            <a:srgbClr val="F26B43"/>
          </p15:clr>
        </p15:guide>
        <p15:guide id="5" orient="horz" pos="2954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346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9" pos="2026" userDrawn="1">
          <p15:clr>
            <a:srgbClr val="F26B43"/>
          </p15:clr>
        </p15:guide>
        <p15:guide id="10" pos="565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2" orient="horz" pos="1139" userDrawn="1">
          <p15:clr>
            <a:srgbClr val="F26B43"/>
          </p15:clr>
        </p15:guide>
        <p15:guide id="15" orient="horz" pos="31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  <p:sp>
        <p:nvSpPr>
          <p:cNvPr id="3" name="Otsikon paikkamerkki 2"/>
          <p:cNvSpPr>
            <a:spLocks noGrp="1"/>
          </p:cNvSpPr>
          <p:nvPr>
            <p:ph type="title"/>
          </p:nvPr>
        </p:nvSpPr>
        <p:spPr>
          <a:xfrm>
            <a:off x="838200" y="3577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06DAC41-7144-B04B-8D21-D5ADF4EDF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7861434" y="1978158"/>
            <a:ext cx="5541698" cy="31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4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1366">
          <p15:clr>
            <a:srgbClr val="F26B43"/>
          </p15:clr>
        </p15:guide>
        <p15:guide id="5" orient="horz" pos="2954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46">
          <p15:clr>
            <a:srgbClr val="F26B43"/>
          </p15:clr>
        </p15:guide>
        <p15:guide id="8" orient="horz" pos="3974">
          <p15:clr>
            <a:srgbClr val="F26B43"/>
          </p15:clr>
        </p15:guide>
        <p15:guide id="9" pos="2026">
          <p15:clr>
            <a:srgbClr val="F26B43"/>
          </p15:clr>
        </p15:guide>
        <p15:guide id="10" pos="5654">
          <p15:clr>
            <a:srgbClr val="F26B43"/>
          </p15:clr>
        </p15:guide>
        <p15:guide id="11" pos="3840">
          <p15:clr>
            <a:srgbClr val="F26B43"/>
          </p15:clr>
        </p15:guide>
        <p15:guide id="12" orient="horz" pos="1139">
          <p15:clr>
            <a:srgbClr val="F26B43"/>
          </p15:clr>
        </p15:guide>
        <p15:guide id="15" orient="horz" pos="31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  <p:sp>
        <p:nvSpPr>
          <p:cNvPr id="3" name="Otsikon paikkamerkki 2"/>
          <p:cNvSpPr>
            <a:spLocks noGrp="1"/>
          </p:cNvSpPr>
          <p:nvPr>
            <p:ph type="title"/>
          </p:nvPr>
        </p:nvSpPr>
        <p:spPr>
          <a:xfrm>
            <a:off x="838200" y="3577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06DAC41-7144-B04B-8D21-D5ADF4EDF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7861434" y="1978158"/>
            <a:ext cx="5541698" cy="31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5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1366">
          <p15:clr>
            <a:srgbClr val="F26B43"/>
          </p15:clr>
        </p15:guide>
        <p15:guide id="5" orient="horz" pos="2954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46">
          <p15:clr>
            <a:srgbClr val="F26B43"/>
          </p15:clr>
        </p15:guide>
        <p15:guide id="8" orient="horz" pos="3974">
          <p15:clr>
            <a:srgbClr val="F26B43"/>
          </p15:clr>
        </p15:guide>
        <p15:guide id="9" pos="2026">
          <p15:clr>
            <a:srgbClr val="F26B43"/>
          </p15:clr>
        </p15:guide>
        <p15:guide id="10" pos="5654">
          <p15:clr>
            <a:srgbClr val="F26B43"/>
          </p15:clr>
        </p15:guide>
        <p15:guide id="11" pos="3840">
          <p15:clr>
            <a:srgbClr val="F26B43"/>
          </p15:clr>
        </p15:guide>
        <p15:guide id="12" orient="horz" pos="1139">
          <p15:clr>
            <a:srgbClr val="F26B43"/>
          </p15:clr>
        </p15:guide>
        <p15:guide id="15" orient="horz" pos="31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  <p:sp>
        <p:nvSpPr>
          <p:cNvPr id="3" name="Otsikon paikkamerkki 2"/>
          <p:cNvSpPr>
            <a:spLocks noGrp="1"/>
          </p:cNvSpPr>
          <p:nvPr>
            <p:ph type="title"/>
          </p:nvPr>
        </p:nvSpPr>
        <p:spPr>
          <a:xfrm>
            <a:off x="838200" y="3577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06DAC41-7144-B04B-8D21-D5ADF4EDF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7861434" y="1978158"/>
            <a:ext cx="5541698" cy="31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1366">
          <p15:clr>
            <a:srgbClr val="F26B43"/>
          </p15:clr>
        </p15:guide>
        <p15:guide id="5" orient="horz" pos="2954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46">
          <p15:clr>
            <a:srgbClr val="F26B43"/>
          </p15:clr>
        </p15:guide>
        <p15:guide id="8" orient="horz" pos="3974">
          <p15:clr>
            <a:srgbClr val="F26B43"/>
          </p15:clr>
        </p15:guide>
        <p15:guide id="9" pos="2026">
          <p15:clr>
            <a:srgbClr val="F26B43"/>
          </p15:clr>
        </p15:guide>
        <p15:guide id="10" pos="5654">
          <p15:clr>
            <a:srgbClr val="F26B43"/>
          </p15:clr>
        </p15:guide>
        <p15:guide id="11" pos="3840">
          <p15:clr>
            <a:srgbClr val="F26B43"/>
          </p15:clr>
        </p15:guide>
        <p15:guide id="12" orient="horz" pos="1139">
          <p15:clr>
            <a:srgbClr val="F26B43"/>
          </p15:clr>
        </p15:guide>
        <p15:guide id="15" orient="horz" pos="318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  <p:sp>
        <p:nvSpPr>
          <p:cNvPr id="3" name="Otsikon paikkamerkki 2"/>
          <p:cNvSpPr>
            <a:spLocks noGrp="1"/>
          </p:cNvSpPr>
          <p:nvPr>
            <p:ph type="title"/>
          </p:nvPr>
        </p:nvSpPr>
        <p:spPr>
          <a:xfrm>
            <a:off x="838200" y="3577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06DAC41-7144-B04B-8D21-D5ADF4EDF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7861434" y="1978158"/>
            <a:ext cx="5541698" cy="31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1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1366">
          <p15:clr>
            <a:srgbClr val="F26B43"/>
          </p15:clr>
        </p15:guide>
        <p15:guide id="5" orient="horz" pos="2954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46">
          <p15:clr>
            <a:srgbClr val="F26B43"/>
          </p15:clr>
        </p15:guide>
        <p15:guide id="8" orient="horz" pos="3974">
          <p15:clr>
            <a:srgbClr val="F26B43"/>
          </p15:clr>
        </p15:guide>
        <p15:guide id="9" pos="2026">
          <p15:clr>
            <a:srgbClr val="F26B43"/>
          </p15:clr>
        </p15:guide>
        <p15:guide id="10" pos="5654">
          <p15:clr>
            <a:srgbClr val="F26B43"/>
          </p15:clr>
        </p15:guide>
        <p15:guide id="11" pos="3840">
          <p15:clr>
            <a:srgbClr val="F26B43"/>
          </p15:clr>
        </p15:guide>
        <p15:guide id="12" orient="horz" pos="1139">
          <p15:clr>
            <a:srgbClr val="F26B43"/>
          </p15:clr>
        </p15:guide>
        <p15:guide id="15" orient="horz" pos="318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3167481-B90E-426A-A168-2FFE4E9BC1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704023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think-cell Slide" r:id="rId24" imgW="471" imgH="472" progId="TCLayout.ActiveDocument.1">
                  <p:embed/>
                </p:oleObj>
              </mc:Choice>
              <mc:Fallback>
                <p:oleObj name="think-cell Slide" r:id="rId24" imgW="471" imgH="472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3167481-B90E-426A-A168-2FFE4E9BC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EB2890A3-455E-40C4-9815-3A4654FDA1D0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  <p:sp>
        <p:nvSpPr>
          <p:cNvPr id="3" name="Otsikon paikkamerkki 2"/>
          <p:cNvSpPr>
            <a:spLocks noGrp="1"/>
          </p:cNvSpPr>
          <p:nvPr>
            <p:ph type="title"/>
          </p:nvPr>
        </p:nvSpPr>
        <p:spPr>
          <a:xfrm>
            <a:off x="838200" y="3577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9E5B6D-2CC9-46AC-8A19-417CCD3B822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06DAC41-7144-B04B-8D21-D5ADF4EDF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7861434" y="1978158"/>
            <a:ext cx="5541698" cy="31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8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1366">
          <p15:clr>
            <a:srgbClr val="F26B43"/>
          </p15:clr>
        </p15:guide>
        <p15:guide id="5" orient="horz" pos="2954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46">
          <p15:clr>
            <a:srgbClr val="F26B43"/>
          </p15:clr>
        </p15:guide>
        <p15:guide id="8" orient="horz" pos="3974">
          <p15:clr>
            <a:srgbClr val="F26B43"/>
          </p15:clr>
        </p15:guide>
        <p15:guide id="9" pos="2026">
          <p15:clr>
            <a:srgbClr val="F26B43"/>
          </p15:clr>
        </p15:guide>
        <p15:guide id="10" pos="5654">
          <p15:clr>
            <a:srgbClr val="F26B43"/>
          </p15:clr>
        </p15:guide>
        <p15:guide id="11" pos="3840">
          <p15:clr>
            <a:srgbClr val="F26B43"/>
          </p15:clr>
        </p15:guide>
        <p15:guide id="12" orient="horz" pos="1139">
          <p15:clr>
            <a:srgbClr val="F26B43"/>
          </p15:clr>
        </p15:guide>
        <p15:guide id="15" orient="horz" pos="318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A749B-3F40-EB44-AFF7-A763372F753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407835"/>
            <a:ext cx="573024" cy="198120"/>
          </a:xfrm>
          <a:prstGeom prst="rect">
            <a:avLst/>
          </a:prstGeom>
        </p:spPr>
      </p:pic>
      <p:sp>
        <p:nvSpPr>
          <p:cNvPr id="3" name="Otsikon paikkamerkki 2"/>
          <p:cNvSpPr>
            <a:spLocks noGrp="1"/>
          </p:cNvSpPr>
          <p:nvPr>
            <p:ph type="title"/>
          </p:nvPr>
        </p:nvSpPr>
        <p:spPr>
          <a:xfrm>
            <a:off x="838200" y="3577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736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E5B6D-2CC9-46AC-8A19-417CCD3B822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06DAC41-7144-B04B-8D21-D5ADF4EDF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7861434" y="1978158"/>
            <a:ext cx="5541698" cy="31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1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1366">
          <p15:clr>
            <a:srgbClr val="F26B43"/>
          </p15:clr>
        </p15:guide>
        <p15:guide id="5" orient="horz" pos="2954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46">
          <p15:clr>
            <a:srgbClr val="F26B43"/>
          </p15:clr>
        </p15:guide>
        <p15:guide id="8" orient="horz" pos="3974">
          <p15:clr>
            <a:srgbClr val="F26B43"/>
          </p15:clr>
        </p15:guide>
        <p15:guide id="9" pos="2026">
          <p15:clr>
            <a:srgbClr val="F26B43"/>
          </p15:clr>
        </p15:guide>
        <p15:guide id="10" pos="5654">
          <p15:clr>
            <a:srgbClr val="F26B43"/>
          </p15:clr>
        </p15:guide>
        <p15:guide id="11" pos="3840">
          <p15:clr>
            <a:srgbClr val="F26B43"/>
          </p15:clr>
        </p15:guide>
        <p15:guide id="12" orient="horz" pos="1139">
          <p15:clr>
            <a:srgbClr val="F26B43"/>
          </p15:clr>
        </p15:guide>
        <p15:guide id="15" orient="horz" pos="31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gtUrH4OV-o" TargetMode="Externa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Apotti</a:t>
            </a:r>
            <a:br>
              <a:rPr lang="fi-FI" dirty="0"/>
            </a:br>
            <a:r>
              <a:rPr lang="fi-FI" sz="3200" dirty="0"/>
              <a:t>Vaikuttavampaa ja ketterämpää</a:t>
            </a:r>
            <a:br>
              <a:rPr lang="fi-FI" sz="3200" dirty="0"/>
            </a:br>
            <a:r>
              <a:rPr lang="fi-FI" sz="3200" dirty="0"/>
              <a:t>sosiaali- ja </a:t>
            </a:r>
            <a:r>
              <a:rPr lang="fi-FI" sz="3200" dirty="0" smtClean="0"/>
              <a:t>terveydenhuoltoa – Kauniaisten sosiaali- ja terveysvaliokunta 17.2.2021</a:t>
            </a:r>
            <a:endParaRPr lang="en-GB" sz="3200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11C8E2D-CA2A-D542-ACE3-FED1C4DE26C4}"/>
              </a:ext>
            </a:extLst>
          </p:cNvPr>
          <p:cNvSpPr txBox="1">
            <a:spLocks/>
          </p:cNvSpPr>
          <p:nvPr/>
        </p:nvSpPr>
        <p:spPr>
          <a:xfrm>
            <a:off x="360881" y="5076141"/>
            <a:ext cx="5154613" cy="1260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Oy Apotti Ab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Päivämäärä: </a:t>
            </a:r>
            <a:r>
              <a:rPr lang="fi-FI" sz="1200" noProof="0" dirty="0" smtClean="0">
                <a:solidFill>
                  <a:srgbClr val="FFFFFF"/>
                </a:solidFill>
                <a:latin typeface="Arial" panose="020B0604020202020204"/>
              </a:rPr>
              <a:t>17.2.2021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94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72998" y="1690688"/>
            <a:ext cx="5838865" cy="4147153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Maisa-esitettä jaetaan korona-rokotuksen yhteydessä suomen- ja ruotsinkielisenä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180137" y="1690689"/>
            <a:ext cx="5914845" cy="410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0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CDFB62-5E1C-4393-8ADA-4E680A69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243543"/>
            <a:ext cx="11006667" cy="1325563"/>
          </a:xfrm>
        </p:spPr>
        <p:txBody>
          <a:bodyPr>
            <a:normAutofit/>
          </a:bodyPr>
          <a:lstStyle/>
          <a:p>
            <a:r>
              <a:rPr lang="fi-FI"/>
              <a:t>Seuraa Apottia somessa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96B76EE-55CA-4518-B534-3DEF12479559}"/>
              </a:ext>
            </a:extLst>
          </p:cNvPr>
          <p:cNvSpPr/>
          <p:nvPr/>
        </p:nvSpPr>
        <p:spPr>
          <a:xfrm>
            <a:off x="998692" y="4137453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err="1">
                <a:solidFill>
                  <a:schemeClr val="bg1"/>
                </a:solidFill>
              </a:rPr>
              <a:t>apotti_hanke</a:t>
            </a:r>
            <a:endParaRPr lang="fi-FI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BF95B4ED-C706-4764-B411-1E5712C8BA17}"/>
              </a:ext>
            </a:extLst>
          </p:cNvPr>
          <p:cNvSpPr/>
          <p:nvPr/>
        </p:nvSpPr>
        <p:spPr>
          <a:xfrm>
            <a:off x="5478962" y="4144743"/>
            <a:ext cx="1454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>
                <a:solidFill>
                  <a:schemeClr val="bg1"/>
                </a:solidFill>
              </a:rPr>
              <a:t>Oy Apotti Ab</a:t>
            </a:r>
            <a:endParaRPr lang="fi-FI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1F81065-BCA0-4E6E-B66E-098B905A672D}"/>
              </a:ext>
            </a:extLst>
          </p:cNvPr>
          <p:cNvSpPr/>
          <p:nvPr/>
        </p:nvSpPr>
        <p:spPr>
          <a:xfrm>
            <a:off x="3262336" y="4137453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>
                <a:solidFill>
                  <a:schemeClr val="bg1"/>
                </a:solidFill>
              </a:rPr>
              <a:t>apottihanke</a:t>
            </a:r>
            <a:endParaRPr lang="fi-FI"/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E3393266-D50E-4C67-8795-DD778DBEFF81}"/>
              </a:ext>
            </a:extLst>
          </p:cNvPr>
          <p:cNvSpPr/>
          <p:nvPr/>
        </p:nvSpPr>
        <p:spPr>
          <a:xfrm>
            <a:off x="9882416" y="4137453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err="1">
                <a:solidFill>
                  <a:schemeClr val="bg1"/>
                </a:solidFill>
              </a:rPr>
              <a:t>apottila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B6C4DCA-3C6F-4AD8-906E-93185036C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870" y="2797142"/>
            <a:ext cx="1282766" cy="12764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1CD6DF8-BB61-43FF-9F15-925AEDFB0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391" y="2784442"/>
            <a:ext cx="1327218" cy="128911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2A9A5E3-FA31-4557-9BB3-E41CFCD69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015" y="2841986"/>
            <a:ext cx="1231963" cy="125101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34466F0-8537-4B2D-90D0-6777C026A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564" y="2819369"/>
            <a:ext cx="1193861" cy="1212912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A0972DA7-8C44-449D-AAAA-DD2DA70E1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3609" y="2832069"/>
            <a:ext cx="1206562" cy="1206562"/>
          </a:xfrm>
          <a:prstGeom prst="rect">
            <a:avLst/>
          </a:prstGeom>
        </p:spPr>
      </p:pic>
      <p:sp>
        <p:nvSpPr>
          <p:cNvPr id="24" name="Suorakulmio 23">
            <a:extLst>
              <a:ext uri="{FF2B5EF4-FFF2-40B4-BE49-F238E27FC236}">
                <a16:creationId xmlns:a16="http://schemas.microsoft.com/office/drawing/2014/main" id="{AA582601-3AF6-4AA1-BA0C-16171090D562}"/>
              </a:ext>
            </a:extLst>
          </p:cNvPr>
          <p:cNvSpPr/>
          <p:nvPr/>
        </p:nvSpPr>
        <p:spPr>
          <a:xfrm>
            <a:off x="7509704" y="4137453"/>
            <a:ext cx="1454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>
                <a:solidFill>
                  <a:schemeClr val="bg1"/>
                </a:solidFill>
              </a:rPr>
              <a:t>Oy Apotti Ab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07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14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3B9D2249-CD37-4A3C-91C8-6AAFD167E27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36880" y="367177"/>
            <a:ext cx="10993120" cy="6306526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2C548C52-F0B0-4CEF-841C-9AE352F76A79}"/>
              </a:ext>
            </a:extLst>
          </p:cNvPr>
          <p:cNvSpPr txBox="1"/>
          <p:nvPr/>
        </p:nvSpPr>
        <p:spPr>
          <a:xfrm flipH="1">
            <a:off x="3190241" y="519577"/>
            <a:ext cx="9001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Apotti-järjestelmä vaikuttaa </a:t>
            </a:r>
            <a:r>
              <a:rPr lang="fi-FI" sz="1600" b="1"/>
              <a:t>1,7 miljoonan suomalaisen </a:t>
            </a:r>
            <a:r>
              <a:rPr lang="fi-FI" sz="1600" b="1" dirty="0"/>
              <a:t>elämään Uudenmaan alueella </a:t>
            </a:r>
            <a:r>
              <a:rPr lang="fi-FI" sz="1600" dirty="0"/>
              <a:t>– järjestelmä sujuvoittaa kuntalaisten asiointia, kun heidän sote-tietonsa ovat ajantasaisesti käytettävissä eri hoito- ja palvelutilanteissa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C79BAFF-CAA6-4A17-8195-4E3858FF1323}"/>
              </a:ext>
            </a:extLst>
          </p:cNvPr>
          <p:cNvSpPr txBox="1"/>
          <p:nvPr/>
        </p:nvSpPr>
        <p:spPr>
          <a:xfrm>
            <a:off x="6024880" y="5745480"/>
            <a:ext cx="603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Apotin omistavat HUS Helsingin yliopistollinen sairaala, Helsinki, Vantaa, Kirkkonummi, Kauniainen, Kerava, Tuusula, Inkoo, Loviisa, Lapinjärvi (osana Loviisaa) ja Siuntio  </a:t>
            </a:r>
            <a:br>
              <a:rPr lang="fi-FI" sz="1200" dirty="0"/>
            </a:br>
            <a:r>
              <a:rPr lang="fi-FI" sz="1200" dirty="0"/>
              <a:t/>
            </a:r>
            <a:br>
              <a:rPr lang="fi-FI" sz="1200" dirty="0"/>
            </a:br>
            <a:r>
              <a:rPr lang="fi-FI" sz="1200" dirty="0"/>
              <a:t>Sote-uudistuksessa mahdollisesti syntyvät hyvinvointialueet erotettu valkoisella. </a:t>
            </a:r>
          </a:p>
        </p:txBody>
      </p:sp>
    </p:spTree>
    <p:extLst>
      <p:ext uri="{BB962C8B-B14F-4D97-AF65-F5344CB8AC3E}">
        <p14:creationId xmlns:p14="http://schemas.microsoft.com/office/powerpoint/2010/main" val="80540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Apotti-käyttöönotot </a:t>
            </a:r>
            <a:r>
              <a:rPr lang="fi-FI" dirty="0" smtClean="0"/>
              <a:t>aikajanalla Kauniaisissa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563" y="3307854"/>
            <a:ext cx="8378742" cy="3550146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98764" y="1071419"/>
            <a:ext cx="12930908" cy="5495635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/>
              <a:t>Huhtikuu</a:t>
            </a:r>
            <a:r>
              <a:rPr lang="fi-FI" dirty="0" smtClean="0"/>
              <a:t>: n.160 Apotti-käyttäjää	</a:t>
            </a:r>
          </a:p>
          <a:p>
            <a:pPr marL="0" indent="0">
              <a:buNone/>
            </a:pPr>
            <a:r>
              <a:rPr lang="fi-FI" dirty="0" smtClean="0"/>
              <a:t>Terveyspalvelut		</a:t>
            </a:r>
          </a:p>
          <a:p>
            <a:pPr marL="0" indent="0">
              <a:buNone/>
            </a:pPr>
            <a:r>
              <a:rPr lang="fi-FI" dirty="0" smtClean="0"/>
              <a:t>Suun terveydenhuolto</a:t>
            </a:r>
          </a:p>
          <a:p>
            <a:pPr marL="0" indent="0">
              <a:buNone/>
            </a:pPr>
            <a:r>
              <a:rPr lang="fi-FI" dirty="0" smtClean="0"/>
              <a:t>Vanhuspalvelut, palveluohjaus</a:t>
            </a:r>
          </a:p>
          <a:p>
            <a:pPr marL="0" indent="0">
              <a:buNone/>
            </a:pPr>
            <a:r>
              <a:rPr lang="fi-FI" dirty="0" smtClean="0"/>
              <a:t>Päivätoiminta</a:t>
            </a:r>
          </a:p>
          <a:p>
            <a:pPr marL="0" indent="0">
              <a:buNone/>
            </a:pPr>
            <a:r>
              <a:rPr lang="fi-FI" dirty="0" smtClean="0"/>
              <a:t>Kotihoito</a:t>
            </a:r>
          </a:p>
          <a:p>
            <a:pPr marL="0" indent="0">
              <a:buNone/>
            </a:pPr>
            <a:r>
              <a:rPr lang="fi-FI" dirty="0" smtClean="0"/>
              <a:t>Villa </a:t>
            </a:r>
            <a:r>
              <a:rPr lang="fi-FI" dirty="0" err="1" smtClean="0"/>
              <a:t>Breda</a:t>
            </a:r>
            <a:r>
              <a:rPr lang="fi-FI" dirty="0" smtClean="0"/>
              <a:t> asumisyksikkö</a:t>
            </a:r>
          </a:p>
          <a:p>
            <a:pPr marL="0" indent="0">
              <a:buNone/>
            </a:pPr>
            <a:r>
              <a:rPr lang="fi-FI" dirty="0" smtClean="0"/>
              <a:t>Päihdepalvelut (</a:t>
            </a:r>
            <a:r>
              <a:rPr lang="fi-FI" dirty="0" err="1" smtClean="0"/>
              <a:t>th</a:t>
            </a:r>
            <a:r>
              <a:rPr lang="fi-FI" dirty="0" smtClean="0"/>
              <a:t>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Lokakuu: </a:t>
            </a:r>
            <a:r>
              <a:rPr lang="fi-FI" dirty="0" smtClean="0"/>
              <a:t>n.20 käyttäjää</a:t>
            </a:r>
            <a:endParaRPr lang="fi-FI" b="1" dirty="0" smtClean="0"/>
          </a:p>
          <a:p>
            <a:pPr marL="0" indent="0">
              <a:buNone/>
            </a:pPr>
            <a:r>
              <a:rPr lang="fi-FI" dirty="0" smtClean="0"/>
              <a:t>Sosiaalipalvelut:</a:t>
            </a:r>
          </a:p>
          <a:p>
            <a:pPr marL="0" indent="0">
              <a:buNone/>
            </a:pPr>
            <a:r>
              <a:rPr lang="fi-FI" sz="1800" dirty="0" smtClean="0"/>
              <a:t>Työikäisten palvelut</a:t>
            </a:r>
          </a:p>
          <a:p>
            <a:pPr marL="0" indent="0">
              <a:buNone/>
            </a:pPr>
            <a:r>
              <a:rPr lang="fi-FI" sz="1800" dirty="0" smtClean="0"/>
              <a:t>Vammaisten palvelut</a:t>
            </a:r>
          </a:p>
          <a:p>
            <a:pPr marL="0" indent="0">
              <a:buNone/>
            </a:pPr>
            <a:r>
              <a:rPr lang="fi-FI" sz="1800" dirty="0" smtClean="0"/>
              <a:t>Lapsiperheiden palvelut</a:t>
            </a:r>
          </a:p>
          <a:p>
            <a:pPr marL="0" indent="0">
              <a:buNone/>
            </a:pPr>
            <a:r>
              <a:rPr lang="fi-FI" sz="1800" dirty="0" smtClean="0"/>
              <a:t>Lastensuojelu</a:t>
            </a:r>
          </a:p>
          <a:p>
            <a:pPr marL="0" indent="0">
              <a:buNone/>
            </a:pPr>
            <a:r>
              <a:rPr lang="fi-FI" sz="1800" dirty="0" smtClean="0"/>
              <a:t>Päihdepalvelut (</a:t>
            </a:r>
            <a:r>
              <a:rPr lang="fi-FI" sz="1800" dirty="0" err="1" smtClean="0"/>
              <a:t>sosh</a:t>
            </a:r>
            <a:r>
              <a:rPr lang="fi-FI" sz="1800" dirty="0" smtClean="0"/>
              <a:t>)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60346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quarter" idx="11"/>
          </p:nvPr>
        </p:nvSpPr>
        <p:spPr>
          <a:xfrm>
            <a:off x="838200" y="1514235"/>
            <a:ext cx="10515600" cy="434392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Koulutukset ( työroolikohtaiset, 1-3 </a:t>
            </a:r>
            <a:r>
              <a:rPr lang="fi-FI" dirty="0" err="1" smtClean="0"/>
              <a:t>htp</a:t>
            </a:r>
            <a:r>
              <a:rPr lang="fi-FI" dirty="0" smtClean="0"/>
              <a:t>, läsnä/</a:t>
            </a:r>
            <a:r>
              <a:rPr lang="fi-FI" dirty="0" err="1" smtClean="0"/>
              <a:t>etä</a:t>
            </a:r>
            <a:r>
              <a:rPr lang="fi-FI" dirty="0" smtClean="0"/>
              <a:t>/verkkokoulutus)</a:t>
            </a:r>
          </a:p>
          <a:p>
            <a:r>
              <a:rPr lang="fi-FI" dirty="0" smtClean="0"/>
              <a:t>Toiminnanmuutoksen tunnistaminen jatkuu, esimiesten </a:t>
            </a:r>
            <a:r>
              <a:rPr lang="fi-FI" dirty="0" err="1" smtClean="0"/>
              <a:t>tarkistuslist</a:t>
            </a:r>
            <a:endParaRPr lang="fi-FI" dirty="0" smtClean="0"/>
          </a:p>
          <a:p>
            <a:r>
              <a:rPr lang="fi-FI" dirty="0" smtClean="0"/>
              <a:t>Tukihenkilöohjelma ( n. 30 hlöä eri ammattiryhmistä ja yksiköistä)</a:t>
            </a:r>
          </a:p>
          <a:p>
            <a:r>
              <a:rPr lang="fi-FI" dirty="0" smtClean="0"/>
              <a:t>Tekniset yhteydet Apottiin rakennettu ja varmennettu</a:t>
            </a:r>
          </a:p>
          <a:p>
            <a:r>
              <a:rPr lang="fi-FI" dirty="0" smtClean="0"/>
              <a:t>Käyttöönoton valmiuden arviointitilaisuudet kuukausittain</a:t>
            </a:r>
          </a:p>
          <a:p>
            <a:r>
              <a:rPr lang="fi-FI" dirty="0" smtClean="0"/>
              <a:t>Tukimalli suunniteltu (Apotti-Kauniaisten it-yksikkö-pääkäyttäjät-käyttäjät) </a:t>
            </a:r>
          </a:p>
          <a:p>
            <a:r>
              <a:rPr lang="fi-FI" dirty="0" smtClean="0"/>
              <a:t>Käyttöönoton aikainen eskalaatiomalli sovittu</a:t>
            </a:r>
          </a:p>
          <a:p>
            <a:r>
              <a:rPr lang="fi-FI" dirty="0" smtClean="0"/>
              <a:t>Käyttöönoton seurantamittarit sovittu ja rakennettu järjestelmän taustalle</a:t>
            </a:r>
          </a:p>
          <a:p>
            <a:r>
              <a:rPr lang="fi-FI" dirty="0" smtClean="0"/>
              <a:t>Viestintä: kuntalaisille ja henkilöstölle, yhteistyössä Apotin viestintätiimin kanssa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valmistaudumme Apotin käyttöönottoon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170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8B2318C-EB0D-4B58-BB63-8BA82911A68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136073"/>
            <a:ext cx="5173133" cy="5036127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fi-FI" sz="2500" dirty="0" smtClean="0"/>
              <a:t>Maaliskuu</a:t>
            </a:r>
            <a:endParaRPr lang="fi-FI" sz="2500" dirty="0" smtClean="0"/>
          </a:p>
          <a:p>
            <a:pPr fontAlgn="ctr"/>
            <a:r>
              <a:rPr lang="fi-FI" sz="2000" dirty="0" smtClean="0"/>
              <a:t>Käyttöönoton valmiuden arviointi-</a:t>
            </a:r>
          </a:p>
          <a:p>
            <a:pPr marL="0" indent="0" fontAlgn="ctr">
              <a:buNone/>
            </a:pPr>
            <a:r>
              <a:rPr lang="fi-FI" sz="2000" dirty="0" smtClean="0"/>
              <a:t>    tilaisuudet kuukausittain </a:t>
            </a:r>
          </a:p>
          <a:p>
            <a:pPr fontAlgn="ctr"/>
            <a:r>
              <a:rPr lang="fi-FI" sz="2000" dirty="0" smtClean="0"/>
              <a:t>Tukihenkilötilaisuudet </a:t>
            </a:r>
            <a:endParaRPr lang="fi-FI" sz="2000" dirty="0"/>
          </a:p>
          <a:p>
            <a:pPr fontAlgn="ctr"/>
            <a:r>
              <a:rPr lang="fi-FI" sz="2000" dirty="0" smtClean="0"/>
              <a:t>Työroolien </a:t>
            </a:r>
            <a:r>
              <a:rPr lang="fi-FI" sz="2000" dirty="0" err="1" smtClean="0"/>
              <a:t>luvittaminen</a:t>
            </a:r>
            <a:r>
              <a:rPr lang="fi-FI" sz="2000" dirty="0" smtClean="0"/>
              <a:t> helmikuu</a:t>
            </a:r>
          </a:p>
          <a:p>
            <a:pPr fontAlgn="ctr"/>
            <a:r>
              <a:rPr lang="fi-FI" sz="2000" dirty="0" smtClean="0"/>
              <a:t>Kirjautumistestaukset 2.3. alkaen</a:t>
            </a:r>
          </a:p>
          <a:p>
            <a:pPr fontAlgn="ctr"/>
            <a:r>
              <a:rPr lang="fi-FI" sz="2000" dirty="0" smtClean="0"/>
              <a:t>Vuodepaikkaklinikka/asumisyksikkö 3.3.</a:t>
            </a:r>
          </a:p>
          <a:p>
            <a:pPr fontAlgn="ctr"/>
            <a:r>
              <a:rPr lang="fi-FI" sz="2000" dirty="0" smtClean="0"/>
              <a:t>Automaattikonversiot helmi-maaliskuu-&gt;</a:t>
            </a:r>
            <a:endParaRPr lang="fi-FI" sz="2000" dirty="0"/>
          </a:p>
          <a:p>
            <a:pPr fontAlgn="ctr"/>
            <a:r>
              <a:rPr lang="fi-FI" sz="2000" dirty="0" smtClean="0"/>
              <a:t>Manuaalikonversiot maaliskuu -&gt;</a:t>
            </a:r>
          </a:p>
          <a:p>
            <a:pPr fontAlgn="ctr"/>
            <a:r>
              <a:rPr lang="fi-FI" sz="2000" dirty="0" smtClean="0"/>
              <a:t>Kenraaliharjoitus 26.3.</a:t>
            </a:r>
            <a:endParaRPr lang="fi-FI" sz="2000" dirty="0"/>
          </a:p>
          <a:p>
            <a:pPr fontAlgn="ctr"/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0FF8749-4F46-42A0-BA24-17A44AAF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</p:spPr>
        <p:txBody>
          <a:bodyPr>
            <a:normAutofit/>
          </a:bodyPr>
          <a:lstStyle/>
          <a:p>
            <a:r>
              <a:rPr lang="fi-FI" dirty="0" smtClean="0"/>
              <a:t>Toiminnallinen </a:t>
            </a:r>
            <a:r>
              <a:rPr lang="fi-FI" dirty="0"/>
              <a:t>käyttöönotto aikataulu</a:t>
            </a:r>
            <a:br>
              <a:rPr lang="fi-FI" dirty="0"/>
            </a:br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83034E4-E4C1-42D7-9657-A559A0F564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0667" y="1043711"/>
            <a:ext cx="5173133" cy="5026890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fi-FI" dirty="0" smtClean="0"/>
              <a:t>Huhtikuu</a:t>
            </a:r>
          </a:p>
          <a:p>
            <a:pPr fontAlgn="ctr"/>
            <a:endParaRPr lang="fi-FI" sz="1300" dirty="0"/>
          </a:p>
          <a:p>
            <a:pPr fontAlgn="ctr"/>
            <a:r>
              <a:rPr lang="fi-FI" sz="1600" dirty="0" smtClean="0"/>
              <a:t>13-16.4</a:t>
            </a:r>
            <a:r>
              <a:rPr lang="fi-FI" sz="1600" dirty="0"/>
              <a:t>. ajanvaraustoiminnallisuuksien konversiot </a:t>
            </a:r>
            <a:r>
              <a:rPr lang="fi-FI" sz="1600" dirty="0" smtClean="0"/>
              <a:t> </a:t>
            </a:r>
            <a:r>
              <a:rPr lang="fi-FI" sz="1600" dirty="0"/>
              <a:t>(</a:t>
            </a:r>
            <a:r>
              <a:rPr lang="fi-FI" sz="1600" dirty="0" smtClean="0"/>
              <a:t>automaattikonversiot)</a:t>
            </a:r>
            <a:endParaRPr lang="fi-FI" sz="1600" dirty="0"/>
          </a:p>
          <a:p>
            <a:pPr fontAlgn="ctr"/>
            <a:r>
              <a:rPr lang="fi-FI" sz="1600" dirty="0" smtClean="0">
                <a:solidFill>
                  <a:srgbClr val="FF0000"/>
                </a:solidFill>
              </a:rPr>
              <a:t>17-18.4</a:t>
            </a:r>
            <a:r>
              <a:rPr lang="fi-FI" sz="1600" dirty="0">
                <a:solidFill>
                  <a:srgbClr val="FF0000"/>
                </a:solidFill>
              </a:rPr>
              <a:t>. ennakkokäyttöönottoviikonloppu </a:t>
            </a:r>
          </a:p>
          <a:p>
            <a:pPr lvl="1" fontAlgn="ctr"/>
            <a:r>
              <a:rPr lang="fi-FI" sz="1600" dirty="0"/>
              <a:t>ajanvaraustoiminnallisuuksien automaattikonversioiden virheiden korjaukset</a:t>
            </a:r>
          </a:p>
          <a:p>
            <a:pPr lvl="1" fontAlgn="ctr"/>
            <a:r>
              <a:rPr lang="fi-FI" sz="1600" dirty="0"/>
              <a:t>Ajanvaraustoiminnallisuuksien laadunvarmistus </a:t>
            </a:r>
          </a:p>
          <a:p>
            <a:pPr fontAlgn="ctr"/>
            <a:r>
              <a:rPr lang="fi-FI" sz="1500" dirty="0">
                <a:solidFill>
                  <a:srgbClr val="0070C0"/>
                </a:solidFill>
              </a:rPr>
              <a:t>19.4.-23.4.2021 ennakkokäyttöönottoviikko </a:t>
            </a:r>
          </a:p>
          <a:p>
            <a:pPr lvl="1" fontAlgn="ctr"/>
            <a:r>
              <a:rPr lang="fi-FI" sz="1600" dirty="0"/>
              <a:t>Apotin </a:t>
            </a:r>
            <a:r>
              <a:rPr lang="fi-FI" sz="1600" dirty="0" smtClean="0"/>
              <a:t>ja </a:t>
            </a:r>
            <a:r>
              <a:rPr lang="fi-FI" sz="1600" dirty="0"/>
              <a:t>vanhojen järjestelmien rinnakkaiskäyttö ajanvaraustoiminnallisuuksissa</a:t>
            </a:r>
          </a:p>
          <a:p>
            <a:pPr fontAlgn="ctr"/>
            <a:r>
              <a:rPr lang="fi-FI" sz="1600" dirty="0"/>
              <a:t>21.4.-24.4.2021 yliheitto </a:t>
            </a:r>
          </a:p>
          <a:p>
            <a:pPr lvl="1" fontAlgn="ctr"/>
            <a:r>
              <a:rPr lang="fi-FI" sz="1600" dirty="0" smtClean="0"/>
              <a:t>Villa </a:t>
            </a:r>
            <a:r>
              <a:rPr lang="fi-FI" sz="1600" dirty="0" err="1" smtClean="0"/>
              <a:t>Bredan</a:t>
            </a:r>
            <a:r>
              <a:rPr lang="fi-FI" sz="1600" dirty="0" smtClean="0"/>
              <a:t> asumisyksikön</a:t>
            </a:r>
            <a:r>
              <a:rPr lang="fi-FI" sz="1600" dirty="0" smtClean="0"/>
              <a:t> asukkaiden </a:t>
            </a:r>
            <a:r>
              <a:rPr lang="fi-FI" sz="1600" dirty="0" err="1"/>
              <a:t>sisäänkirjaukset</a:t>
            </a:r>
            <a:r>
              <a:rPr lang="fi-FI" sz="1600" dirty="0"/>
              <a:t> Apottiin </a:t>
            </a:r>
            <a:r>
              <a:rPr lang="fi-FI" sz="1600" dirty="0" smtClean="0"/>
              <a:t> </a:t>
            </a:r>
            <a:endParaRPr lang="fi-FI" sz="1600" dirty="0"/>
          </a:p>
          <a:p>
            <a:pPr fontAlgn="ctr"/>
            <a:r>
              <a:rPr lang="fi-FI" sz="1600" dirty="0">
                <a:solidFill>
                  <a:srgbClr val="FF0000"/>
                </a:solidFill>
              </a:rPr>
              <a:t>Käyttöönotto 24.4.2021 </a:t>
            </a:r>
            <a:r>
              <a:rPr lang="fi-FI" sz="1600" dirty="0"/>
              <a:t>klo x.00 ( virallista käyttöönotto kellonaikaa ei ole vielä </a:t>
            </a:r>
            <a:r>
              <a:rPr lang="fi-FI" sz="1600" dirty="0" smtClean="0"/>
              <a:t>päätetty) </a:t>
            </a:r>
            <a:endParaRPr lang="fi-FI" sz="1600" dirty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40079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132B165-B2F0-40BF-A69E-4972D2A6E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9804" y="4472305"/>
            <a:ext cx="4948091" cy="16362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i-FI" dirty="0"/>
              <a:t>Apotti-järjestelmän suurin hyöty kuntalaiselle tulee siitä, että häntä koskettavat tiedot ovat käytettävissä ajantasaisesti, ilman viivettä kaikissa hoito- ja palvelutilanteissa. Lisäksi omahoito ja sähköinen asiointi helpottuvat Maisa-asiakasportaalin myötä. Järjestelmä osaltaan parantaa asiakas- ja potilasturvallisuutta ja hoidon laatua.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158866-09CF-4D3E-9804-D78314DAA6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990" y="4472305"/>
            <a:ext cx="5106409" cy="237915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i-FI" dirty="0"/>
              <a:t>Sosiaali- ja terveydenhuollon ammattilaisten käytössä on yksi, yhtenäinen asiakas- ja potilastietojärjestelmä. Se takaa tietojen reaaliaikaisen saatavuuden palvelu- ja hoitopaikasta riippumatta. Apotti-järjestelmä ohjaa ja tukee ammattilaisten päivittäistä toimintaa, parantaa lääkitysturvallisuutta ja ennakoi riskitilanteita. Järjestelmän työkaluja ovat muun muassa työnkulun ohjaus, määräyspaketit, päätöksenteontuki, ennusteet ja </a:t>
            </a:r>
            <a:r>
              <a:rPr lang="fi-FI" dirty="0" err="1"/>
              <a:t>hälytteet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D6311D-F0E2-4A47-B607-47F9B2C383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9804" y="1332099"/>
            <a:ext cx="4925866" cy="358589"/>
          </a:xfrm>
        </p:spPr>
        <p:txBody>
          <a:bodyPr>
            <a:normAutofit lnSpcReduction="10000"/>
          </a:bodyPr>
          <a:lstStyle/>
          <a:p>
            <a:r>
              <a:rPr lang="fi-FI" dirty="0">
                <a:solidFill>
                  <a:schemeClr val="accent1"/>
                </a:solidFill>
              </a:rPr>
              <a:t>Kuntalaiselle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D06F0E-DDE5-4D20-9AA2-CA6AC38FBA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06332" y="1332099"/>
            <a:ext cx="4882765" cy="320070"/>
          </a:xfrm>
        </p:spPr>
        <p:txBody>
          <a:bodyPr>
            <a:normAutofit fontScale="92500" lnSpcReduction="20000"/>
          </a:bodyPr>
          <a:lstStyle/>
          <a:p>
            <a:r>
              <a:rPr lang="fi-FI" dirty="0">
                <a:solidFill>
                  <a:schemeClr val="accent1"/>
                </a:solidFill>
              </a:rPr>
              <a:t>Ammattilaiselle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62A55EFE-0054-4C62-A9A6-9079AE8A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6"/>
            <a:ext cx="10515600" cy="1325563"/>
          </a:xfrm>
        </p:spPr>
        <p:txBody>
          <a:bodyPr/>
          <a:lstStyle/>
          <a:p>
            <a:r>
              <a:rPr lang="fi-FI" dirty="0"/>
              <a:t>Apotti-järjestelmän hyödyt</a:t>
            </a:r>
          </a:p>
        </p:txBody>
      </p:sp>
      <p:pic>
        <p:nvPicPr>
          <p:cNvPr id="9" name="Sisällön paikkamerkki 27">
            <a:extLst>
              <a:ext uri="{FF2B5EF4-FFF2-40B4-BE49-F238E27FC236}">
                <a16:creationId xmlns:a16="http://schemas.microsoft.com/office/drawing/2014/main" id="{C93CB75F-747C-4B90-A4AD-698884FA1065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804" y="1790065"/>
            <a:ext cx="4882805" cy="2582863"/>
          </a:xfrm>
        </p:spPr>
      </p:pic>
      <p:pic>
        <p:nvPicPr>
          <p:cNvPr id="10" name="Sisällön paikkamerkki 21">
            <a:extLst>
              <a:ext uri="{FF2B5EF4-FFF2-40B4-BE49-F238E27FC236}">
                <a16:creationId xmlns:a16="http://schemas.microsoft.com/office/drawing/2014/main" id="{C10CF5AC-4845-4DC0-8919-5E54DAE34253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211" y="1790065"/>
            <a:ext cx="4883150" cy="2548959"/>
          </a:xfrm>
        </p:spPr>
      </p:pic>
    </p:spTree>
    <p:extLst>
      <p:ext uri="{BB962C8B-B14F-4D97-AF65-F5344CB8AC3E}">
        <p14:creationId xmlns:p14="http://schemas.microsoft.com/office/powerpoint/2010/main" val="14823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60881" y="1871663"/>
            <a:ext cx="10427192" cy="3513137"/>
          </a:xfrm>
        </p:spPr>
        <p:txBody>
          <a:bodyPr/>
          <a:lstStyle/>
          <a:p>
            <a:r>
              <a:rPr lang="fi-FI" u="sng" dirty="0" smtClean="0">
                <a:hlinkClick r:id="rId2"/>
              </a:rPr>
              <a:t>Maisa esittelyvideo </a:t>
            </a:r>
            <a:br>
              <a:rPr lang="fi-FI" u="sng" dirty="0" smtClean="0">
                <a:hlinkClick r:id="rId2"/>
              </a:rPr>
            </a:br>
            <a:r>
              <a:rPr lang="fi-FI" u="sng" dirty="0">
                <a:hlinkClick r:id="rId2"/>
              </a:rPr>
              <a:t/>
            </a:r>
            <a:br>
              <a:rPr lang="fi-FI" u="sng" dirty="0">
                <a:hlinkClick r:id="rId2"/>
              </a:rPr>
            </a:br>
            <a:r>
              <a:rPr lang="fi-FI" u="sng" dirty="0" smtClean="0">
                <a:hlinkClick r:id="rId2"/>
              </a:rPr>
              <a:t>https</a:t>
            </a:r>
            <a:r>
              <a:rPr lang="fi-FI" u="sng" dirty="0">
                <a:hlinkClick r:id="rId2"/>
              </a:rPr>
              <a:t>://youtu.be/TgtUrH4OV-o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340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F1F3D0-9A92-834B-BB6C-263DD756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38" y="609593"/>
            <a:ext cx="3526970" cy="13135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D8F2D64A-298E-4BC3-B040-E92E85037113}"/>
              </a:ext>
            </a:extLst>
          </p:cNvPr>
          <p:cNvSpPr txBox="1">
            <a:spLocks/>
          </p:cNvSpPr>
          <p:nvPr/>
        </p:nvSpPr>
        <p:spPr>
          <a:xfrm>
            <a:off x="4243508" y="560775"/>
            <a:ext cx="7529805" cy="1362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5C6AC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– digipalvelut osana arkea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C6AC4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4685BE4-970E-4CCE-A96B-7F0F9E2A9368}"/>
              </a:ext>
            </a:extLst>
          </p:cNvPr>
          <p:cNvSpPr txBox="1"/>
          <p:nvPr/>
        </p:nvSpPr>
        <p:spPr>
          <a:xfrm>
            <a:off x="6847627" y="4067185"/>
            <a:ext cx="2334790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02F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Puolesta asiointi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3F23F5E-D8D7-4F90-92E7-A9AE2ADF6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742" y="3976935"/>
            <a:ext cx="747042" cy="74704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169E84D-5A65-4991-B523-48A631331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121" y="2225553"/>
            <a:ext cx="829030" cy="82903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1C2727D-601C-4834-9DB4-1A9E111FA1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719754"/>
            <a:ext cx="736224" cy="736224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7664A9D0-4984-4068-9F59-01614B7774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4429" y="3187616"/>
            <a:ext cx="704414" cy="704414"/>
          </a:xfrm>
          <a:prstGeom prst="rect">
            <a:avLst/>
          </a:prstGeom>
        </p:spPr>
      </p:pic>
      <p:pic>
        <p:nvPicPr>
          <p:cNvPr id="22" name="Kuva 21" descr="Kuva, joka sisältää kohteen kello, näyttö, istuminen&#10;&#10;Kuvaus luotu automaattisesti">
            <a:extLst>
              <a:ext uri="{FF2B5EF4-FFF2-40B4-BE49-F238E27FC236}">
                <a16:creationId xmlns:a16="http://schemas.microsoft.com/office/drawing/2014/main" id="{D0E51D34-DDC1-4454-AB00-BF65F7036A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1399" y="3170328"/>
            <a:ext cx="578108" cy="578108"/>
          </a:xfrm>
          <a:prstGeom prst="rect">
            <a:avLst/>
          </a:prstGeom>
        </p:spPr>
      </p:pic>
      <p:sp>
        <p:nvSpPr>
          <p:cNvPr id="27" name="Suorakulmio 26">
            <a:extLst>
              <a:ext uri="{FF2B5EF4-FFF2-40B4-BE49-F238E27FC236}">
                <a16:creationId xmlns:a16="http://schemas.microsoft.com/office/drawing/2014/main" id="{978A90D2-E3E3-4FB0-ADB7-55EBCF1AB451}"/>
              </a:ext>
            </a:extLst>
          </p:cNvPr>
          <p:cNvSpPr/>
          <p:nvPr/>
        </p:nvSpPr>
        <p:spPr>
          <a:xfrm>
            <a:off x="1965884" y="2361010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02F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Oman terveyden, varausten</a:t>
            </a:r>
            <a:b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02F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02F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 tapahtumien seuranta</a:t>
            </a: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FF060609-25B5-4B33-B124-DCB6DCED5D68}"/>
              </a:ext>
            </a:extLst>
          </p:cNvPr>
          <p:cNvSpPr/>
          <p:nvPr/>
        </p:nvSpPr>
        <p:spPr>
          <a:xfrm>
            <a:off x="1944848" y="3232128"/>
            <a:ext cx="3005635" cy="64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02F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Ammattilaisen kanssa viestiminen 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CF08CF3A-B082-44AB-8713-19F59078EDB8}"/>
              </a:ext>
            </a:extLst>
          </p:cNvPr>
          <p:cNvSpPr/>
          <p:nvPr/>
        </p:nvSpPr>
        <p:spPr>
          <a:xfrm>
            <a:off x="1905512" y="4164740"/>
            <a:ext cx="3005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02F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Videotapaamiset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99CE2599-0441-4F9C-8CFA-4BBF27F95C42}"/>
              </a:ext>
            </a:extLst>
          </p:cNvPr>
          <p:cNvSpPr/>
          <p:nvPr/>
        </p:nvSpPr>
        <p:spPr>
          <a:xfrm>
            <a:off x="1965884" y="4908045"/>
            <a:ext cx="3245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02F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Ajanvaraus</a:t>
            </a:r>
          </a:p>
        </p:txBody>
      </p:sp>
      <p:pic>
        <p:nvPicPr>
          <p:cNvPr id="31" name="Kuva 3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849D8B4C-9A8A-496F-A3F4-08B86FDD20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3042" y="5624827"/>
            <a:ext cx="447583" cy="556342"/>
          </a:xfrm>
          <a:prstGeom prst="rect">
            <a:avLst/>
          </a:prstGeom>
        </p:spPr>
      </p:pic>
      <p:sp>
        <p:nvSpPr>
          <p:cNvPr id="32" name="Suorakulmio 31">
            <a:extLst>
              <a:ext uri="{FF2B5EF4-FFF2-40B4-BE49-F238E27FC236}">
                <a16:creationId xmlns:a16="http://schemas.microsoft.com/office/drawing/2014/main" id="{8692EFD1-DB59-4567-A99B-A8ACA2BC6C98}"/>
              </a:ext>
            </a:extLst>
          </p:cNvPr>
          <p:cNvSpPr/>
          <p:nvPr/>
        </p:nvSpPr>
        <p:spPr>
          <a:xfrm>
            <a:off x="1965884" y="5578830"/>
            <a:ext cx="3245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02F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Laboratorio- ja kuvantamis-tutkimusten tulokset</a:t>
            </a:r>
          </a:p>
        </p:txBody>
      </p:sp>
      <p:pic>
        <p:nvPicPr>
          <p:cNvPr id="34" name="Kuva 33">
            <a:extLst>
              <a:ext uri="{FF2B5EF4-FFF2-40B4-BE49-F238E27FC236}">
                <a16:creationId xmlns:a16="http://schemas.microsoft.com/office/drawing/2014/main" id="{8B9F3460-732C-49E6-AC38-B605237184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5007" y="4787949"/>
            <a:ext cx="609524" cy="609524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348D9FAF-28F0-43E8-82AC-9AA7560F7F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1399" y="2416439"/>
            <a:ext cx="536030" cy="536030"/>
          </a:xfrm>
          <a:prstGeom prst="rect">
            <a:avLst/>
          </a:prstGeom>
        </p:spPr>
      </p:pic>
      <p:sp>
        <p:nvSpPr>
          <p:cNvPr id="37" name="Suorakulmio 36">
            <a:extLst>
              <a:ext uri="{FF2B5EF4-FFF2-40B4-BE49-F238E27FC236}">
                <a16:creationId xmlns:a16="http://schemas.microsoft.com/office/drawing/2014/main" id="{5FEAEE29-BCC3-4330-946C-667732A53A6C}"/>
              </a:ext>
            </a:extLst>
          </p:cNvPr>
          <p:cNvSpPr/>
          <p:nvPr/>
        </p:nvSpPr>
        <p:spPr>
          <a:xfrm>
            <a:off x="6853788" y="2294857"/>
            <a:ext cx="3968762" cy="72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02F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Reseptien uusiminen Omakannassa Maisan kautta yhdellä kirjautumisella</a:t>
            </a: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5A193721-D0D5-4ED5-942B-8AA7C118A03E}"/>
              </a:ext>
            </a:extLst>
          </p:cNvPr>
          <p:cNvSpPr/>
          <p:nvPr/>
        </p:nvSpPr>
        <p:spPr>
          <a:xfrm>
            <a:off x="6847627" y="3271840"/>
            <a:ext cx="3124573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02F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Sosiaalihuollon hakemukset</a:t>
            </a: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5CF16724-5A2E-43C5-84F1-43AE4A6A562A}"/>
              </a:ext>
            </a:extLst>
          </p:cNvPr>
          <p:cNvSpPr/>
          <p:nvPr/>
        </p:nvSpPr>
        <p:spPr>
          <a:xfrm>
            <a:off x="6832225" y="4764326"/>
            <a:ext cx="3432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02F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Omatoimiset testit, itsearviointi, ennaltaehkäisy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C13B56B2-F467-4A92-9926-B3D8256B7FEF}"/>
              </a:ext>
            </a:extLst>
          </p:cNvPr>
          <p:cNvSpPr/>
          <p:nvPr/>
        </p:nvSpPr>
        <p:spPr>
          <a:xfrm>
            <a:off x="6849269" y="5544341"/>
            <a:ext cx="4056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02F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Ilmoitukset tulevista ajanvarauksista, viesteistä ja tuloksista</a:t>
            </a:r>
          </a:p>
        </p:txBody>
      </p:sp>
      <p:pic>
        <p:nvPicPr>
          <p:cNvPr id="42" name="Kuva 41">
            <a:extLst>
              <a:ext uri="{FF2B5EF4-FFF2-40B4-BE49-F238E27FC236}">
                <a16:creationId xmlns:a16="http://schemas.microsoft.com/office/drawing/2014/main" id="{48C820F0-D5CD-4A0F-83DE-08071F114F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1399" y="3988029"/>
            <a:ext cx="609524" cy="609524"/>
          </a:xfrm>
          <a:prstGeom prst="rect">
            <a:avLst/>
          </a:prstGeom>
        </p:spPr>
      </p:pic>
      <p:sp>
        <p:nvSpPr>
          <p:cNvPr id="43" name="Suorakulmio 42">
            <a:extLst>
              <a:ext uri="{FF2B5EF4-FFF2-40B4-BE49-F238E27FC236}">
                <a16:creationId xmlns:a16="http://schemas.microsoft.com/office/drawing/2014/main" id="{E16C45B8-81DA-48A6-B6E2-13ABA956312B}"/>
              </a:ext>
            </a:extLst>
          </p:cNvPr>
          <p:cNvSpPr/>
          <p:nvPr/>
        </p:nvSpPr>
        <p:spPr>
          <a:xfrm>
            <a:off x="11474" y="6316475"/>
            <a:ext cx="1120647" cy="48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5" name="Kuva 44">
            <a:extLst>
              <a:ext uri="{FF2B5EF4-FFF2-40B4-BE49-F238E27FC236}">
                <a16:creationId xmlns:a16="http://schemas.microsoft.com/office/drawing/2014/main" id="{2058312A-AB6D-41C7-9048-CCB006CC05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3085" y="5624827"/>
            <a:ext cx="474344" cy="4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9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0DB6984-76AB-4406-8B9B-139E4CB0D4A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6943" y="1286539"/>
            <a:ext cx="7169329" cy="516787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</a:rPr>
              <a:t>202 773	</a:t>
            </a:r>
            <a:r>
              <a:rPr lang="fi-FI" sz="1800" b="1" dirty="0">
                <a:solidFill>
                  <a:schemeClr val="accent4">
                    <a:lumMod val="75000"/>
                  </a:schemeClr>
                </a:solidFill>
              </a:rPr>
              <a:t>aktiivista Maisa-käyttäjää, joista </a:t>
            </a:r>
          </a:p>
          <a:p>
            <a:pPr>
              <a:lnSpc>
                <a:spcPct val="120000"/>
              </a:lnSpc>
            </a:pP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</a:rPr>
              <a:t>56 380	</a:t>
            </a:r>
            <a:r>
              <a:rPr lang="fi-FI" sz="1800" b="1" dirty="0">
                <a:solidFill>
                  <a:schemeClr val="accent4">
                    <a:lumMod val="75000"/>
                  </a:schemeClr>
                </a:solidFill>
              </a:rPr>
              <a:t>alaikäisiä, joiden puolesta huoltaja asioi</a:t>
            </a:r>
          </a:p>
          <a:p>
            <a:pPr>
              <a:lnSpc>
                <a:spcPct val="120000"/>
              </a:lnSpc>
            </a:pP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</a:rPr>
              <a:t>3 040 592 	</a:t>
            </a:r>
            <a:r>
              <a:rPr lang="fi-FI" sz="1800" b="1" dirty="0">
                <a:solidFill>
                  <a:schemeClr val="accent4">
                    <a:lumMod val="75000"/>
                  </a:schemeClr>
                </a:solidFill>
              </a:rPr>
              <a:t>kirjautumiskertaa</a:t>
            </a:r>
          </a:p>
          <a:p>
            <a:pPr>
              <a:lnSpc>
                <a:spcPct val="120000"/>
              </a:lnSpc>
            </a:pP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</a:rPr>
              <a:t>26 477      	</a:t>
            </a:r>
            <a:r>
              <a:rPr lang="fi-FI" sz="1800" b="1" dirty="0">
                <a:solidFill>
                  <a:schemeClr val="accent4">
                    <a:lumMod val="75000"/>
                  </a:schemeClr>
                </a:solidFill>
              </a:rPr>
              <a:t>jätettyä sosiaalihuollon hakemusta</a:t>
            </a:r>
          </a:p>
          <a:p>
            <a:pPr>
              <a:lnSpc>
                <a:spcPct val="120000"/>
              </a:lnSpc>
            </a:pP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</a:rPr>
              <a:t>54 695      	</a:t>
            </a:r>
            <a:r>
              <a:rPr lang="fi-FI" sz="1800" b="1" dirty="0">
                <a:solidFill>
                  <a:schemeClr val="accent4">
                    <a:lumMod val="75000"/>
                  </a:schemeClr>
                </a:solidFill>
              </a:rPr>
              <a:t>täytettyä esitietokyselyä</a:t>
            </a:r>
          </a:p>
          <a:p>
            <a:pPr>
              <a:lnSpc>
                <a:spcPct val="120000"/>
              </a:lnSpc>
            </a:pP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</a:rPr>
              <a:t>75 050      	</a:t>
            </a:r>
            <a:r>
              <a:rPr lang="fi-FI" sz="1800" b="1" dirty="0">
                <a:solidFill>
                  <a:schemeClr val="accent4">
                    <a:lumMod val="75000"/>
                  </a:schemeClr>
                </a:solidFill>
              </a:rPr>
              <a:t>tehtyä ajanvarausta</a:t>
            </a:r>
          </a:p>
          <a:p>
            <a:pPr>
              <a:lnSpc>
                <a:spcPct val="120000"/>
              </a:lnSpc>
            </a:pP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</a:rPr>
              <a:t>6 163        	</a:t>
            </a:r>
            <a:r>
              <a:rPr lang="fi-FI" sz="1800" b="1" dirty="0">
                <a:solidFill>
                  <a:schemeClr val="accent4">
                    <a:lumMod val="75000"/>
                  </a:schemeClr>
                </a:solidFill>
              </a:rPr>
              <a:t>videovastaanottoa</a:t>
            </a:r>
          </a:p>
          <a:p>
            <a:pPr>
              <a:lnSpc>
                <a:spcPct val="120000"/>
              </a:lnSpc>
            </a:pP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</a:rPr>
              <a:t>114 544      </a:t>
            </a:r>
            <a:r>
              <a:rPr lang="fi-FI" sz="1800" b="1" dirty="0">
                <a:solidFill>
                  <a:schemeClr val="accent4">
                    <a:lumMod val="75000"/>
                  </a:schemeClr>
                </a:solidFill>
              </a:rPr>
              <a:t>Maisasta lähetettyä viestiä</a:t>
            </a:r>
          </a:p>
          <a:p>
            <a:pPr>
              <a:lnSpc>
                <a:spcPct val="120000"/>
              </a:lnSpc>
            </a:pPr>
            <a:endParaRPr lang="fi-FI" sz="18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fi-FI" sz="18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fi-FI" sz="18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fi-FI" sz="1800" dirty="0"/>
              <a:t/>
            </a:r>
            <a:br>
              <a:rPr lang="fi-FI" sz="1800" dirty="0"/>
            </a:br>
            <a:endParaRPr lang="fi-FI" sz="3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i-FI" sz="1800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66ABA282-8FEC-43BD-A732-39942F73B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307453"/>
            <a:ext cx="11000015" cy="979086"/>
          </a:xfrm>
        </p:spPr>
        <p:txBody>
          <a:bodyPr/>
          <a:lstStyle/>
          <a:p>
            <a:r>
              <a:rPr lang="fi-FI" dirty="0">
                <a:solidFill>
                  <a:srgbClr val="EF286C"/>
                </a:solidFill>
                <a:latin typeface="Arial"/>
                <a:cs typeface="Arial"/>
              </a:rPr>
              <a:t>Maisan digipalvelut osana arkea</a:t>
            </a:r>
            <a:endParaRPr lang="fi-FI" dirty="0">
              <a:solidFill>
                <a:srgbClr val="18235A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51E345-6E5E-DC47-9EA2-A257BB50A97A}"/>
              </a:ext>
            </a:extLst>
          </p:cNvPr>
          <p:cNvGrpSpPr/>
          <p:nvPr/>
        </p:nvGrpSpPr>
        <p:grpSpPr>
          <a:xfrm>
            <a:off x="9234352" y="6241779"/>
            <a:ext cx="2586206" cy="425268"/>
            <a:chOff x="6922004" y="5723418"/>
            <a:chExt cx="4220473" cy="6940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5ED3B1-39CE-C647-AFD0-B18ABF667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2004" y="5723418"/>
              <a:ext cx="1915055" cy="69400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365065A-6C3F-0741-8A20-4462C060F264}"/>
                </a:ext>
              </a:extLst>
            </p:cNvPr>
            <p:cNvGrpSpPr/>
            <p:nvPr/>
          </p:nvGrpSpPr>
          <p:grpSpPr>
            <a:xfrm>
              <a:off x="9050604" y="5783508"/>
              <a:ext cx="2091873" cy="633911"/>
              <a:chOff x="9058353" y="5783508"/>
              <a:chExt cx="2091873" cy="633911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15004B56-8F83-5046-8AB0-19C52CE0920F}"/>
                  </a:ext>
                </a:extLst>
              </p:cNvPr>
              <p:cNvSpPr/>
              <p:nvPr/>
            </p:nvSpPr>
            <p:spPr>
              <a:xfrm>
                <a:off x="9097078" y="5783508"/>
                <a:ext cx="2053148" cy="633911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7C4E87D-8583-9847-863C-11613D521E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5538"/>
              <a:stretch/>
            </p:blipFill>
            <p:spPr>
              <a:xfrm>
                <a:off x="9058353" y="5850610"/>
                <a:ext cx="2045379" cy="518892"/>
              </a:xfrm>
              <a:prstGeom prst="rect">
                <a:avLst/>
              </a:prstGeom>
            </p:spPr>
          </p:pic>
        </p:grpSp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D7478D21-DC54-4C9B-9978-1DBAF4F7DE47}"/>
              </a:ext>
            </a:extLst>
          </p:cNvPr>
          <p:cNvSpPr txBox="1"/>
          <p:nvPr/>
        </p:nvSpPr>
        <p:spPr>
          <a:xfrm>
            <a:off x="1679944" y="6489117"/>
            <a:ext cx="303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202F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Luvut päivitetty 1.12.2020</a:t>
            </a:r>
          </a:p>
        </p:txBody>
      </p:sp>
    </p:spTree>
    <p:extLst>
      <p:ext uri="{BB962C8B-B14F-4D97-AF65-F5344CB8AC3E}">
        <p14:creationId xmlns:p14="http://schemas.microsoft.com/office/powerpoint/2010/main" val="13665892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mcH_sZd904swQRxCFnIQ"/>
</p:tagLst>
</file>

<file path=ppt/theme/theme1.xml><?xml version="1.0" encoding="utf-8"?>
<a:theme xmlns:a="http://schemas.openxmlformats.org/drawingml/2006/main" name="Custom Design">
  <a:themeElements>
    <a:clrScheme name="Apotti Colour Theme 1">
      <a:dk1>
        <a:srgbClr val="000000"/>
      </a:dk1>
      <a:lt1>
        <a:srgbClr val="FFFFFF"/>
      </a:lt1>
      <a:dk2>
        <a:srgbClr val="3B3838"/>
      </a:dk2>
      <a:lt2>
        <a:srgbClr val="F5F5F5"/>
      </a:lt2>
      <a:accent1>
        <a:srgbClr val="FF7900"/>
      </a:accent1>
      <a:accent2>
        <a:srgbClr val="F8BAB8"/>
      </a:accent2>
      <a:accent3>
        <a:srgbClr val="E65100"/>
      </a:accent3>
      <a:accent4>
        <a:srgbClr val="202F78"/>
      </a:accent4>
      <a:accent5>
        <a:srgbClr val="FEE6E0"/>
      </a:accent5>
      <a:accent6>
        <a:srgbClr val="FFE3CC"/>
      </a:accent6>
      <a:hlink>
        <a:srgbClr val="FF7900"/>
      </a:hlink>
      <a:folHlink>
        <a:srgbClr val="202F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otti PowerPoint-pohja" id="{22C43993-3E24-403A-B24C-2B70675797E4}" vid="{2B32DDF8-3054-4552-A0CC-A3681E5DCB8C}"/>
    </a:ext>
  </a:extLst>
</a:theme>
</file>

<file path=ppt/theme/theme2.xml><?xml version="1.0" encoding="utf-8"?>
<a:theme xmlns:a="http://schemas.openxmlformats.org/drawingml/2006/main" name="1_Custom Design">
  <a:themeElements>
    <a:clrScheme name="Apotti Colour Theme 1">
      <a:dk1>
        <a:srgbClr val="000000"/>
      </a:dk1>
      <a:lt1>
        <a:srgbClr val="FFFFFF"/>
      </a:lt1>
      <a:dk2>
        <a:srgbClr val="3B3838"/>
      </a:dk2>
      <a:lt2>
        <a:srgbClr val="F5F5F5"/>
      </a:lt2>
      <a:accent1>
        <a:srgbClr val="FF7900"/>
      </a:accent1>
      <a:accent2>
        <a:srgbClr val="F8BAB8"/>
      </a:accent2>
      <a:accent3>
        <a:srgbClr val="E65100"/>
      </a:accent3>
      <a:accent4>
        <a:srgbClr val="202F78"/>
      </a:accent4>
      <a:accent5>
        <a:srgbClr val="FEE6E0"/>
      </a:accent5>
      <a:accent6>
        <a:srgbClr val="FFE3CC"/>
      </a:accent6>
      <a:hlink>
        <a:srgbClr val="FF7900"/>
      </a:hlink>
      <a:folHlink>
        <a:srgbClr val="202F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otti PowerPoint-pohja [Vain luku]" id="{653B0DB2-0F24-4962-90D1-D5DA5D36D7C9}" vid="{FB7AAD97-EBB0-4BFC-B7CF-44724BF6819B}"/>
    </a:ext>
  </a:extLst>
</a:theme>
</file>

<file path=ppt/theme/theme3.xml><?xml version="1.0" encoding="utf-8"?>
<a:theme xmlns:a="http://schemas.openxmlformats.org/drawingml/2006/main" name="2_Custom Design">
  <a:themeElements>
    <a:clrScheme name="Apotti Colour Theme 1">
      <a:dk1>
        <a:srgbClr val="000000"/>
      </a:dk1>
      <a:lt1>
        <a:srgbClr val="FFFFFF"/>
      </a:lt1>
      <a:dk2>
        <a:srgbClr val="3B3838"/>
      </a:dk2>
      <a:lt2>
        <a:srgbClr val="F5F5F5"/>
      </a:lt2>
      <a:accent1>
        <a:srgbClr val="FF7900"/>
      </a:accent1>
      <a:accent2>
        <a:srgbClr val="F8BAB8"/>
      </a:accent2>
      <a:accent3>
        <a:srgbClr val="E65100"/>
      </a:accent3>
      <a:accent4>
        <a:srgbClr val="202F78"/>
      </a:accent4>
      <a:accent5>
        <a:srgbClr val="FEE6E0"/>
      </a:accent5>
      <a:accent6>
        <a:srgbClr val="FFE3CC"/>
      </a:accent6>
      <a:hlink>
        <a:srgbClr val="FF7900"/>
      </a:hlink>
      <a:folHlink>
        <a:srgbClr val="202F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otti PowerPoint-pohja" id="{22C43993-3E24-403A-B24C-2B70675797E4}" vid="{2B32DDF8-3054-4552-A0CC-A3681E5DCB8C}"/>
    </a:ext>
  </a:extLst>
</a:theme>
</file>

<file path=ppt/theme/theme4.xml><?xml version="1.0" encoding="utf-8"?>
<a:theme xmlns:a="http://schemas.openxmlformats.org/drawingml/2006/main" name="3_Custom Design">
  <a:themeElements>
    <a:clrScheme name="Apotti Colour Theme 1">
      <a:dk1>
        <a:srgbClr val="000000"/>
      </a:dk1>
      <a:lt1>
        <a:srgbClr val="FFFFFF"/>
      </a:lt1>
      <a:dk2>
        <a:srgbClr val="3B3838"/>
      </a:dk2>
      <a:lt2>
        <a:srgbClr val="F5F5F5"/>
      </a:lt2>
      <a:accent1>
        <a:srgbClr val="FF7900"/>
      </a:accent1>
      <a:accent2>
        <a:srgbClr val="F8BAB8"/>
      </a:accent2>
      <a:accent3>
        <a:srgbClr val="E65100"/>
      </a:accent3>
      <a:accent4>
        <a:srgbClr val="202F78"/>
      </a:accent4>
      <a:accent5>
        <a:srgbClr val="FEE6E0"/>
      </a:accent5>
      <a:accent6>
        <a:srgbClr val="FFE3CC"/>
      </a:accent6>
      <a:hlink>
        <a:srgbClr val="FF7900"/>
      </a:hlink>
      <a:folHlink>
        <a:srgbClr val="202F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otti PowerPoint-pohja" id="{22C43993-3E24-403A-B24C-2B70675797E4}" vid="{2B32DDF8-3054-4552-A0CC-A3681E5DCB8C}"/>
    </a:ext>
  </a:extLst>
</a:theme>
</file>

<file path=ppt/theme/theme5.xml><?xml version="1.0" encoding="utf-8"?>
<a:theme xmlns:a="http://schemas.openxmlformats.org/drawingml/2006/main" name="4_Custom Design">
  <a:themeElements>
    <a:clrScheme name="Apotti Colour Theme 1">
      <a:dk1>
        <a:srgbClr val="000000"/>
      </a:dk1>
      <a:lt1>
        <a:srgbClr val="FFFFFF"/>
      </a:lt1>
      <a:dk2>
        <a:srgbClr val="3B3838"/>
      </a:dk2>
      <a:lt2>
        <a:srgbClr val="F5F5F5"/>
      </a:lt2>
      <a:accent1>
        <a:srgbClr val="FF7900"/>
      </a:accent1>
      <a:accent2>
        <a:srgbClr val="F8BAB8"/>
      </a:accent2>
      <a:accent3>
        <a:srgbClr val="E65100"/>
      </a:accent3>
      <a:accent4>
        <a:srgbClr val="202F78"/>
      </a:accent4>
      <a:accent5>
        <a:srgbClr val="FEE6E0"/>
      </a:accent5>
      <a:accent6>
        <a:srgbClr val="FFE3CC"/>
      </a:accent6>
      <a:hlink>
        <a:srgbClr val="FF7900"/>
      </a:hlink>
      <a:folHlink>
        <a:srgbClr val="202F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6" id="{303004B7-EFFF-4F5B-8510-A8266558F5FC}" vid="{DBC83F8A-BF15-4C7B-AE83-717338C7EF95}"/>
    </a:ext>
  </a:extLst>
</a:theme>
</file>

<file path=ppt/theme/theme6.xml><?xml version="1.0" encoding="utf-8"?>
<a:theme xmlns:a="http://schemas.openxmlformats.org/drawingml/2006/main" name="5_Custom Design">
  <a:themeElements>
    <a:clrScheme name="Mukautettu 4">
      <a:dk1>
        <a:srgbClr val="000000"/>
      </a:dk1>
      <a:lt1>
        <a:srgbClr val="FFFFFF"/>
      </a:lt1>
      <a:dk2>
        <a:srgbClr val="3B3838"/>
      </a:dk2>
      <a:lt2>
        <a:srgbClr val="F5F5F5"/>
      </a:lt2>
      <a:accent1>
        <a:srgbClr val="E65100"/>
      </a:accent1>
      <a:accent2>
        <a:srgbClr val="FF7900"/>
      </a:accent2>
      <a:accent3>
        <a:srgbClr val="FFE3CC"/>
      </a:accent3>
      <a:accent4>
        <a:srgbClr val="FEE6E0"/>
      </a:accent4>
      <a:accent5>
        <a:srgbClr val="202F78"/>
      </a:accent5>
      <a:accent6>
        <a:srgbClr val="D8D6D6"/>
      </a:accent6>
      <a:hlink>
        <a:srgbClr val="8B8585"/>
      </a:hlink>
      <a:folHlink>
        <a:srgbClr val="FF7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otti PPT Template" id="{98205094-2FAF-47D2-8A8D-6B248B603C56}" vid="{79D44434-D8CC-4F25-B90A-53C87DA309C4}"/>
    </a:ext>
  </a:extLst>
</a:theme>
</file>

<file path=ppt/theme/theme7.xml><?xml version="1.0" encoding="utf-8"?>
<a:theme xmlns:a="http://schemas.openxmlformats.org/drawingml/2006/main" name="6_Custom Design">
  <a:themeElements>
    <a:clrScheme name="Mukautettu 4">
      <a:dk1>
        <a:srgbClr val="000000"/>
      </a:dk1>
      <a:lt1>
        <a:srgbClr val="FFFFFF"/>
      </a:lt1>
      <a:dk2>
        <a:srgbClr val="3B3838"/>
      </a:dk2>
      <a:lt2>
        <a:srgbClr val="F5F5F5"/>
      </a:lt2>
      <a:accent1>
        <a:srgbClr val="E65100"/>
      </a:accent1>
      <a:accent2>
        <a:srgbClr val="FF7900"/>
      </a:accent2>
      <a:accent3>
        <a:srgbClr val="FFE3CC"/>
      </a:accent3>
      <a:accent4>
        <a:srgbClr val="FEE6E0"/>
      </a:accent4>
      <a:accent5>
        <a:srgbClr val="202F78"/>
      </a:accent5>
      <a:accent6>
        <a:srgbClr val="D8D6D6"/>
      </a:accent6>
      <a:hlink>
        <a:srgbClr val="8B8585"/>
      </a:hlink>
      <a:folHlink>
        <a:srgbClr val="FF7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otti PPT-pohja" id="{9544C1A6-BD31-4863-8059-52629122606A}" vid="{29433E3F-20F1-42C2-B087-FC1957A4682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B1C638881ADC742BD40B58E0F6305DF" ma:contentTypeVersion="10" ma:contentTypeDescription="Luo uusi asiakirja." ma:contentTypeScope="" ma:versionID="ee3ce08fa6746860e01cd2d6fbaabf6c">
  <xsd:schema xmlns:xsd="http://www.w3.org/2001/XMLSchema" xmlns:xs="http://www.w3.org/2001/XMLSchema" xmlns:p="http://schemas.microsoft.com/office/2006/metadata/properties" xmlns:ns2="60fb46ad-9e88-4d32-b500-5181de14083c" xmlns:ns3="54001735-80c5-4776-bc62-fab6ac21d285" targetNamespace="http://schemas.microsoft.com/office/2006/metadata/properties" ma:root="true" ma:fieldsID="6e7f8b85d992e29b7f7818d9ace35d78" ns2:_="" ns3:_="">
    <xsd:import namespace="60fb46ad-9e88-4d32-b500-5181de14083c"/>
    <xsd:import namespace="54001735-80c5-4776-bc62-fab6ac21d2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b46ad-9e88-4d32-b500-5181de1408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1735-80c5-4776-bc62-fab6ac21d28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230EA9-AAE2-4230-B322-4C62A68850E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001735-80c5-4776-bc62-fab6ac21d285"/>
    <ds:schemaRef ds:uri="60fb46ad-9e88-4d32-b500-5181de14083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E9CB92-3DA5-42E7-AFE7-E3E6544FF4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fb46ad-9e88-4d32-b500-5181de14083c"/>
    <ds:schemaRef ds:uri="54001735-80c5-4776-bc62-fab6ac21d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60976B-B7DB-4950-9A6E-AC68A38DA0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Apotti PowerPoint-pohja</Template>
  <TotalTime>1082</TotalTime>
  <Words>386</Words>
  <Application>Microsoft Office PowerPoint</Application>
  <PresentationFormat>Laajakuva</PresentationFormat>
  <Paragraphs>97</Paragraphs>
  <Slides>12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7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23" baseType="lpstr">
      <vt:lpstr>Arial</vt:lpstr>
      <vt:lpstr>Calibri</vt:lpstr>
      <vt:lpstr>Open Sans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think-cell Slide</vt:lpstr>
      <vt:lpstr>Apotti Vaikuttavampaa ja ketterämpää sosiaali- ja terveydenhuoltoa – Kauniaisten sosiaali- ja terveysvaliokunta 17.2.2021</vt:lpstr>
      <vt:lpstr>PowerPoint-esitys</vt:lpstr>
      <vt:lpstr>Apotti-käyttöönotot aikajanalla Kauniaisissa</vt:lpstr>
      <vt:lpstr>Miten valmistaudumme Apotin käyttöönottoon</vt:lpstr>
      <vt:lpstr>Toiminnallinen käyttöönotto aikataulu </vt:lpstr>
      <vt:lpstr>Apotti-järjestelmän hyödyt</vt:lpstr>
      <vt:lpstr>Maisa esittelyvideo   https://youtu.be/TgtUrH4OV-o </vt:lpstr>
      <vt:lpstr>PowerPoint-esitys</vt:lpstr>
      <vt:lpstr>Maisan digipalvelut osana arkea</vt:lpstr>
      <vt:lpstr>Maisa-esitettä jaetaan korona-rokotuksen yhteydessä suomen- ja ruotsinkielisenä</vt:lpstr>
      <vt:lpstr>Seuraa Apottia somessa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Apotti Vaikuttavampaa ja ketterämpää sosiaali- ja terveydenhuoltoa</dc:title>
  <dc:creator>Lehikoinen Mira</dc:creator>
  <cp:keywords/>
  <cp:lastModifiedBy>Minna Koskinen</cp:lastModifiedBy>
  <cp:revision>87</cp:revision>
  <dcterms:created xsi:type="dcterms:W3CDTF">2018-03-16T06:42:50Z</dcterms:created>
  <dcterms:modified xsi:type="dcterms:W3CDTF">2021-02-17T14:58:02Z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0x0101009B1C638881ADC742BD40B58E0F6305DF</vt:lpwstr>
  </property>
  <property fmtid="{D5CDD505-2E9C-101B-9397-08002B2CF9AE}" pid="3" name="_dlc_DocIdItemGuid">
    <vt:lpwstr>bc0866bf-2011-49e3-b713-249e82a29b71</vt:lpwstr>
  </property>
  <property fmtid="{D5CDD505-2E9C-101B-9397-08002B2CF9AE}" pid="4" name="TaxKeyword">
    <vt:lpwstr/>
  </property>
  <property fmtid="{D5CDD505-2E9C-101B-9397-08002B2CF9AE}" pid="5" name="AuthorIds_UIVersion_7168">
    <vt:lpwstr>27</vt:lpwstr>
  </property>
</Properties>
</file>